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90" r:id="rId5"/>
    <p:sldMasterId id="2147483795" r:id="rId6"/>
    <p:sldMasterId id="2147483845" r:id="rId7"/>
    <p:sldMasterId id="2147483902" r:id="rId8"/>
    <p:sldMasterId id="2147483974" r:id="rId9"/>
  </p:sldMasterIdLst>
  <p:notesMasterIdLst>
    <p:notesMasterId r:id="rId23"/>
  </p:notesMasterIdLst>
  <p:handoutMasterIdLst>
    <p:handoutMasterId r:id="rId24"/>
  </p:handoutMasterIdLst>
  <p:sldIdLst>
    <p:sldId id="1540" r:id="rId10"/>
    <p:sldId id="1593" r:id="rId11"/>
    <p:sldId id="1606" r:id="rId12"/>
    <p:sldId id="1608" r:id="rId13"/>
    <p:sldId id="1600" r:id="rId14"/>
    <p:sldId id="1607" r:id="rId15"/>
    <p:sldId id="1609" r:id="rId16"/>
    <p:sldId id="1610" r:id="rId17"/>
    <p:sldId id="1612" r:id="rId18"/>
    <p:sldId id="1613" r:id="rId19"/>
    <p:sldId id="1614" r:id="rId20"/>
    <p:sldId id="1615" r:id="rId21"/>
    <p:sldId id="1611" r:id="rId22"/>
  </p:sldIdLst>
  <p:sldSz cx="9906000" cy="6858000" type="A4"/>
  <p:notesSz cx="6797675" cy="9928225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1E77A6-13B9-4751-BF93-0ABBEBF2AD97}">
          <p14:sldIdLst>
            <p14:sldId id="1540"/>
            <p14:sldId id="1593"/>
            <p14:sldId id="1606"/>
            <p14:sldId id="1608"/>
            <p14:sldId id="1600"/>
            <p14:sldId id="1607"/>
            <p14:sldId id="1609"/>
            <p14:sldId id="1610"/>
            <p14:sldId id="1612"/>
            <p14:sldId id="1613"/>
            <p14:sldId id="1614"/>
            <p14:sldId id="1615"/>
            <p14:sldId id="16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247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pos="353" userDrawn="1">
          <p15:clr>
            <a:srgbClr val="A4A3A4"/>
          </p15:clr>
        </p15:guide>
        <p15:guide id="5" pos="172" userDrawn="1">
          <p15:clr>
            <a:srgbClr val="A4A3A4"/>
          </p15:clr>
        </p15:guide>
        <p15:guide id="6" pos="6136" userDrawn="1">
          <p15:clr>
            <a:srgbClr val="A4A3A4"/>
          </p15:clr>
        </p15:guide>
        <p15:guide id="7" pos="63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" lastIdx="0" clrIdx="0"/>
  <p:cmAuthor id="1" name="Pashchenko, Anton" initials="P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FFDB69"/>
    <a:srgbClr val="FFC305"/>
    <a:srgbClr val="DEA900"/>
    <a:srgbClr val="508CD4"/>
    <a:srgbClr val="006600"/>
    <a:srgbClr val="339966"/>
    <a:srgbClr val="CCE9AD"/>
    <a:srgbClr val="FFFFBD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1" autoAdjust="0"/>
    <p:restoredTop sz="97914" autoAdjust="0"/>
  </p:normalViewPr>
  <p:slideViewPr>
    <p:cSldViewPr snapToGrid="0">
      <p:cViewPr>
        <p:scale>
          <a:sx n="100" d="100"/>
          <a:sy n="100" d="100"/>
        </p:scale>
        <p:origin x="-192" y="648"/>
      </p:cViewPr>
      <p:guideLst>
        <p:guide orient="horz" pos="4247"/>
        <p:guide orient="horz" pos="1003"/>
        <p:guide orient="horz" pos="482"/>
        <p:guide pos="353"/>
        <p:guide pos="172"/>
        <p:guide pos="6136"/>
        <p:guide pos="637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2"/>
    </p:cViewPr>
  </p:sorterViewPr>
  <p:notesViewPr>
    <p:cSldViewPr snapToGrid="0">
      <p:cViewPr varScale="1">
        <p:scale>
          <a:sx n="51" d="100"/>
          <a:sy n="51" d="100"/>
        </p:scale>
        <p:origin x="29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80" y="2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/>
          <a:lstStyle>
            <a:lvl1pPr algn="r">
              <a:defRPr sz="1200" smtClean="0"/>
            </a:lvl1pPr>
          </a:lstStyle>
          <a:p>
            <a:pPr>
              <a:defRPr/>
            </a:pPr>
            <a:fld id="{3B3E6D17-A4BE-4D1A-B7BE-734DCC8790D5}" type="datetimeFigureOut">
              <a:rPr lang="en-US"/>
              <a:pPr>
                <a:defRPr/>
              </a:pPr>
              <a:t>1/13/2017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220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80" y="9430220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6E12360-72CD-4746-BCB5-206B3B1DE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82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00D697-9853-4C2C-99FD-C377F55B2514}" type="datetimeFigureOut">
              <a:rPr lang="en-US"/>
              <a:pPr>
                <a:defRPr/>
              </a:pPr>
              <a:t>1/13/2017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1" tIns="47836" rIns="95671" bIns="4783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716706"/>
            <a:ext cx="5438775" cy="4467701"/>
          </a:xfrm>
          <a:prstGeom prst="rect">
            <a:avLst/>
          </a:prstGeom>
        </p:spPr>
        <p:txBody>
          <a:bodyPr vert="horz" lIns="95671" tIns="47836" rIns="95671" bIns="4783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220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30220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C5010A-741E-4435-A3D3-92A08B4FB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37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0.xml"/><Relationship Id="rId7" Type="http://schemas.openxmlformats.org/officeDocument/2006/relationships/image" Target="../media/image6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.xml"/><Relationship Id="rId7" Type="http://schemas.openxmlformats.org/officeDocument/2006/relationships/image" Target="../media/image6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4.xml"/><Relationship Id="rId7" Type="http://schemas.openxmlformats.org/officeDocument/2006/relationships/image" Target="../media/image6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6.xml"/><Relationship Id="rId7" Type="http://schemas.openxmlformats.org/officeDocument/2006/relationships/image" Target="../media/image6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image" Target="../media/image6.jpeg"/><Relationship Id="rId2" Type="http://schemas.openxmlformats.org/officeDocument/2006/relationships/tags" Target="../tags/tag2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0.xml"/><Relationship Id="rId7" Type="http://schemas.openxmlformats.org/officeDocument/2006/relationships/image" Target="../media/image6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2.xml"/><Relationship Id="rId7" Type="http://schemas.openxmlformats.org/officeDocument/2006/relationships/image" Target="../media/image6.jpeg"/><Relationship Id="rId2" Type="http://schemas.openxmlformats.org/officeDocument/2006/relationships/tags" Target="../tags/tag3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4.xml"/><Relationship Id="rId7" Type="http://schemas.openxmlformats.org/officeDocument/2006/relationships/image" Target="../media/image6.jpeg"/><Relationship Id="rId2" Type="http://schemas.openxmlformats.org/officeDocument/2006/relationships/tags" Target="../tags/tag3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6.xml"/><Relationship Id="rId7" Type="http://schemas.openxmlformats.org/officeDocument/2006/relationships/image" Target="../media/image6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image" Target="../media/image6.jpeg"/><Relationship Id="rId2" Type="http://schemas.openxmlformats.org/officeDocument/2006/relationships/tags" Target="../tags/tag3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0.xml"/><Relationship Id="rId7" Type="http://schemas.openxmlformats.org/officeDocument/2006/relationships/image" Target="../media/image6.jpeg"/><Relationship Id="rId2" Type="http://schemas.openxmlformats.org/officeDocument/2006/relationships/tags" Target="../tags/tag3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2.xml"/><Relationship Id="rId7" Type="http://schemas.openxmlformats.org/officeDocument/2006/relationships/image" Target="../media/image6.jpeg"/><Relationship Id="rId2" Type="http://schemas.openxmlformats.org/officeDocument/2006/relationships/tags" Target="../tags/tag4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4.xml"/><Relationship Id="rId7" Type="http://schemas.openxmlformats.org/officeDocument/2006/relationships/image" Target="../media/image6.jpeg"/><Relationship Id="rId2" Type="http://schemas.openxmlformats.org/officeDocument/2006/relationships/tags" Target="../tags/tag4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6.xml"/><Relationship Id="rId7" Type="http://schemas.openxmlformats.org/officeDocument/2006/relationships/image" Target="../media/image6.jpeg"/><Relationship Id="rId2" Type="http://schemas.openxmlformats.org/officeDocument/2006/relationships/tags" Target="../tags/tag4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8.xml"/><Relationship Id="rId7" Type="http://schemas.openxmlformats.org/officeDocument/2006/relationships/image" Target="../media/image6.jpeg"/><Relationship Id="rId2" Type="http://schemas.openxmlformats.org/officeDocument/2006/relationships/tags" Target="../tags/tag4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0.xml"/><Relationship Id="rId7" Type="http://schemas.openxmlformats.org/officeDocument/2006/relationships/image" Target="../media/image6.jpeg"/><Relationship Id="rId2" Type="http://schemas.openxmlformats.org/officeDocument/2006/relationships/tags" Target="../tags/tag4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2.xml"/><Relationship Id="rId7" Type="http://schemas.openxmlformats.org/officeDocument/2006/relationships/image" Target="../media/image6.jpeg"/><Relationship Id="rId2" Type="http://schemas.openxmlformats.org/officeDocument/2006/relationships/tags" Target="../tags/tag5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4.xml"/><Relationship Id="rId7" Type="http://schemas.openxmlformats.org/officeDocument/2006/relationships/image" Target="../media/image6.jpeg"/><Relationship Id="rId2" Type="http://schemas.openxmlformats.org/officeDocument/2006/relationships/tags" Target="../tags/tag5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2.xml"/><Relationship Id="rId7" Type="http://schemas.openxmlformats.org/officeDocument/2006/relationships/image" Target="../media/image6.jpeg"/><Relationship Id="rId2" Type="http://schemas.openxmlformats.org/officeDocument/2006/relationships/tags" Target="../tags/tag6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4.xml"/><Relationship Id="rId7" Type="http://schemas.openxmlformats.org/officeDocument/2006/relationships/image" Target="../media/image6.jpeg"/><Relationship Id="rId2" Type="http://schemas.openxmlformats.org/officeDocument/2006/relationships/tags" Target="../tags/tag6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6.xml"/><Relationship Id="rId7" Type="http://schemas.openxmlformats.org/officeDocument/2006/relationships/image" Target="../media/image6.jpeg"/><Relationship Id="rId2" Type="http://schemas.openxmlformats.org/officeDocument/2006/relationships/tags" Target="../tags/tag6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4.xml"/><Relationship Id="rId7" Type="http://schemas.openxmlformats.org/officeDocument/2006/relationships/image" Target="../media/image6.jpeg"/><Relationship Id="rId2" Type="http://schemas.openxmlformats.org/officeDocument/2006/relationships/tags" Target="../tags/tag7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6.xml"/><Relationship Id="rId7" Type="http://schemas.openxmlformats.org/officeDocument/2006/relationships/image" Target="../media/image6.jpeg"/><Relationship Id="rId2" Type="http://schemas.openxmlformats.org/officeDocument/2006/relationships/tags" Target="../tags/tag75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8.xml"/><Relationship Id="rId7" Type="http://schemas.openxmlformats.org/officeDocument/2006/relationships/image" Target="../media/image6.jpeg"/><Relationship Id="rId2" Type="http://schemas.openxmlformats.org/officeDocument/2006/relationships/tags" Target="../tags/tag7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7.png"/><Relationship Id="rId2" Type="http://schemas.openxmlformats.org/officeDocument/2006/relationships/tags" Target="../tags/tag8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7.png"/><Relationship Id="rId2" Type="http://schemas.openxmlformats.org/officeDocument/2006/relationships/tags" Target="../tags/tag8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image" Target="../media/image6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.bin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9.xml"/><Relationship Id="rId7" Type="http://schemas.openxmlformats.org/officeDocument/2006/relationships/image" Target="../media/image6.jpeg"/><Relationship Id="rId2" Type="http://schemas.openxmlformats.org/officeDocument/2006/relationships/tags" Target="../tags/tag8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0.xml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2.xml"/><Relationship Id="rId7" Type="http://schemas.openxmlformats.org/officeDocument/2006/relationships/image" Target="../media/image6.jpeg"/><Relationship Id="rId2" Type="http://schemas.openxmlformats.org/officeDocument/2006/relationships/tags" Target="../tags/tag9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4.xml"/><Relationship Id="rId7" Type="http://schemas.openxmlformats.org/officeDocument/2006/relationships/image" Target="../media/image6.jpeg"/><Relationship Id="rId2" Type="http://schemas.openxmlformats.org/officeDocument/2006/relationships/tags" Target="../tags/tag9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6.xml"/><Relationship Id="rId7" Type="http://schemas.openxmlformats.org/officeDocument/2006/relationships/image" Target="../media/image6.jpeg"/><Relationship Id="rId2" Type="http://schemas.openxmlformats.org/officeDocument/2006/relationships/tags" Target="../tags/tag9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8.xml"/><Relationship Id="rId7" Type="http://schemas.openxmlformats.org/officeDocument/2006/relationships/image" Target="../media/image6.jpeg"/><Relationship Id="rId2" Type="http://schemas.openxmlformats.org/officeDocument/2006/relationships/tags" Target="../tags/tag9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0.xml"/><Relationship Id="rId7" Type="http://schemas.openxmlformats.org/officeDocument/2006/relationships/image" Target="../media/image6.jpeg"/><Relationship Id="rId2" Type="http://schemas.openxmlformats.org/officeDocument/2006/relationships/tags" Target="../tags/tag9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2.xml"/><Relationship Id="rId7" Type="http://schemas.openxmlformats.org/officeDocument/2006/relationships/image" Target="../media/image6.jpeg"/><Relationship Id="rId2" Type="http://schemas.openxmlformats.org/officeDocument/2006/relationships/tags" Target="../tags/tag10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4.xml"/><Relationship Id="rId7" Type="http://schemas.openxmlformats.org/officeDocument/2006/relationships/image" Target="../media/image6.jpeg"/><Relationship Id="rId2" Type="http://schemas.openxmlformats.org/officeDocument/2006/relationships/tags" Target="../tags/tag10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6.xml"/><Relationship Id="rId7" Type="http://schemas.openxmlformats.org/officeDocument/2006/relationships/image" Target="../media/image6.jpeg"/><Relationship Id="rId2" Type="http://schemas.openxmlformats.org/officeDocument/2006/relationships/tags" Target="../tags/tag10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8.xml"/><Relationship Id="rId7" Type="http://schemas.openxmlformats.org/officeDocument/2006/relationships/image" Target="../media/image6.jpeg"/><Relationship Id="rId2" Type="http://schemas.openxmlformats.org/officeDocument/2006/relationships/tags" Target="../tags/tag10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0.xml"/><Relationship Id="rId7" Type="http://schemas.openxmlformats.org/officeDocument/2006/relationships/image" Target="../media/image6.jpeg"/><Relationship Id="rId2" Type="http://schemas.openxmlformats.org/officeDocument/2006/relationships/tags" Target="../tags/tag10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2.xml"/><Relationship Id="rId7" Type="http://schemas.openxmlformats.org/officeDocument/2006/relationships/image" Target="../media/image6.jpeg"/><Relationship Id="rId2" Type="http://schemas.openxmlformats.org/officeDocument/2006/relationships/tags" Target="../tags/tag11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4.xml"/><Relationship Id="rId7" Type="http://schemas.openxmlformats.org/officeDocument/2006/relationships/image" Target="../media/image6.jpeg"/><Relationship Id="rId2" Type="http://schemas.openxmlformats.org/officeDocument/2006/relationships/tags" Target="../tags/tag113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6.xml"/><Relationship Id="rId7" Type="http://schemas.openxmlformats.org/officeDocument/2006/relationships/image" Target="../media/image6.jpeg"/><Relationship Id="rId2" Type="http://schemas.openxmlformats.org/officeDocument/2006/relationships/tags" Target="../tags/tag115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8.xml"/><Relationship Id="rId7" Type="http://schemas.openxmlformats.org/officeDocument/2006/relationships/image" Target="../media/image6.jpeg"/><Relationship Id="rId2" Type="http://schemas.openxmlformats.org/officeDocument/2006/relationships/tags" Target="../tags/tag11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0.xml"/><Relationship Id="rId7" Type="http://schemas.openxmlformats.org/officeDocument/2006/relationships/image" Target="../media/image6.jpeg"/><Relationship Id="rId2" Type="http://schemas.openxmlformats.org/officeDocument/2006/relationships/tags" Target="../tags/tag11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2.xml"/><Relationship Id="rId7" Type="http://schemas.openxmlformats.org/officeDocument/2006/relationships/image" Target="../media/image6.jpeg"/><Relationship Id="rId2" Type="http://schemas.openxmlformats.org/officeDocument/2006/relationships/tags" Target="../tags/tag12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image" Target="../media/image6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4.xml"/><Relationship Id="rId7" Type="http://schemas.openxmlformats.org/officeDocument/2006/relationships/image" Target="../media/image6.jpeg"/><Relationship Id="rId2" Type="http://schemas.openxmlformats.org/officeDocument/2006/relationships/tags" Target="../tags/tag123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6.xml"/><Relationship Id="rId7" Type="http://schemas.openxmlformats.org/officeDocument/2006/relationships/image" Target="../media/image6.jpeg"/><Relationship Id="rId2" Type="http://schemas.openxmlformats.org/officeDocument/2006/relationships/tags" Target="../tags/tag125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8.xml"/><Relationship Id="rId7" Type="http://schemas.openxmlformats.org/officeDocument/2006/relationships/image" Target="../media/image6.jpeg"/><Relationship Id="rId2" Type="http://schemas.openxmlformats.org/officeDocument/2006/relationships/tags" Target="../tags/tag12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0.xml"/><Relationship Id="rId7" Type="http://schemas.openxmlformats.org/officeDocument/2006/relationships/image" Target="../media/image6.jpeg"/><Relationship Id="rId2" Type="http://schemas.openxmlformats.org/officeDocument/2006/relationships/tags" Target="../tags/tag12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2.xml"/><Relationship Id="rId7" Type="http://schemas.openxmlformats.org/officeDocument/2006/relationships/image" Target="../media/image6.jpeg"/><Relationship Id="rId2" Type="http://schemas.openxmlformats.org/officeDocument/2006/relationships/tags" Target="../tags/tag131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6.xml"/><Relationship Id="rId7" Type="http://schemas.openxmlformats.org/officeDocument/2006/relationships/image" Target="../media/image6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8.xml"/><Relationship Id="rId7" Type="http://schemas.openxmlformats.org/officeDocument/2006/relationships/image" Target="../media/image6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>
          <a:xfrm>
            <a:off x="1" y="0"/>
            <a:ext cx="9906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944" y="534396"/>
            <a:ext cx="3466869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2097" y="534498"/>
            <a:ext cx="4104565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5186" y="4480105"/>
            <a:ext cx="828709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186" y="5449760"/>
            <a:ext cx="8287098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6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87939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8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666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0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67560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3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47968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5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73627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8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73137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2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56641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4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31540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6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90841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9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47637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2294682"/>
              </p:ext>
            </p:extLst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19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943" y="532580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2581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8" y="6572300"/>
            <a:ext cx="2787663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33892" y="532581"/>
            <a:ext cx="6135676" cy="633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904880" y="1771650"/>
            <a:ext cx="78283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 smtClean="0"/>
              <a:t>Дорожная карта реализации</a:t>
            </a:r>
            <a:r>
              <a:rPr lang="ru-RU" sz="2000" baseline="0" dirty="0" smtClean="0"/>
              <a:t> Сценария 2 «Оптимальный»</a:t>
            </a:r>
            <a:endParaRPr lang="ru-RU" sz="2000" dirty="0" smtClean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 smtClean="0"/>
              <a:t>Состав сценария 2 «Оптимальный»</a:t>
            </a:r>
          </a:p>
        </p:txBody>
      </p:sp>
    </p:spTree>
    <p:extLst>
      <p:ext uri="{BB962C8B-B14F-4D97-AF65-F5344CB8AC3E}">
        <p14:creationId xmlns:p14="http://schemas.microsoft.com/office/powerpoint/2010/main" val="352005257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1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9458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64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89802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66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77652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8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34711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1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28655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3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0092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8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104294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2000" baseline="0" dirty="0"/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19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2943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8" y="6572300"/>
            <a:ext cx="2787663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4" y="238712"/>
            <a:ext cx="5550945" cy="159462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 стратегии 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года </a:t>
            </a:r>
          </a:p>
        </p:txBody>
      </p:sp>
    </p:spTree>
    <p:extLst>
      <p:ext uri="{BB962C8B-B14F-4D97-AF65-F5344CB8AC3E}">
        <p14:creationId xmlns:p14="http://schemas.microsoft.com/office/powerpoint/2010/main" val="31921058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59" y="1642534"/>
            <a:ext cx="84201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6959" y="2936132"/>
            <a:ext cx="84201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раздела презентации</a:t>
            </a:r>
            <a:endParaRPr lang="en-GB" dirty="0" smtClean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42" y="534396"/>
            <a:ext cx="3466869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4" y="534494"/>
            <a:ext cx="4104565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9637" y="2835279"/>
            <a:ext cx="9432755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267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 bwMode="auto">
          <a:xfrm>
            <a:off x="1" y="0"/>
            <a:ext cx="9906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52946" y="534396"/>
            <a:ext cx="3466869" cy="6339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35186" y="4480105"/>
            <a:ext cx="828709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35186" y="5449760"/>
            <a:ext cx="8287098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11" descr="accenture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956" y="366713"/>
            <a:ext cx="202935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1130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ВТБ"/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b="25066"/>
          <a:stretch/>
        </p:blipFill>
        <p:spPr bwMode="auto">
          <a:xfrm>
            <a:off x="8770539" y="109172"/>
            <a:ext cx="1409095" cy="34752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0" y="562736"/>
            <a:ext cx="990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3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4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58502000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36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140322050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3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143735091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 bwMode="auto">
          <a:xfrm>
            <a:off x="1" y="0"/>
            <a:ext cx="9906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52946" y="534396"/>
            <a:ext cx="3466869" cy="6339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35186" y="4480105"/>
            <a:ext cx="828709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35186" y="5449760"/>
            <a:ext cx="8287098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11" descr="accenture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956" y="366713"/>
            <a:ext cx="202935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1297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4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255447971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41936612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8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401225307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59" y="1642534"/>
            <a:ext cx="84201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6959" y="2936132"/>
            <a:ext cx="84201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раздела презентации</a:t>
            </a:r>
            <a:endParaRPr lang="en-GB" dirty="0" smtClean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40" y="534396"/>
            <a:ext cx="3466869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4" y="534490"/>
            <a:ext cx="4104565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9637" y="2835279"/>
            <a:ext cx="9432755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275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59" y="1642534"/>
            <a:ext cx="84201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40" y="534396"/>
            <a:ext cx="3466869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4" y="534490"/>
            <a:ext cx="4104565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76383" y="2936881"/>
            <a:ext cx="8420676" cy="2989263"/>
          </a:xfrm>
        </p:spPr>
        <p:txBody>
          <a:bodyPr numCol="2">
            <a:normAutofit/>
          </a:bodyPr>
          <a:lstStyle>
            <a:lvl1pPr marL="180975" marR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Pct val="100000"/>
              <a:buFontTx/>
              <a:buBlip>
                <a:blip r:embed="rId4"/>
              </a:buBlip>
              <a:tabLst/>
              <a:defRPr sz="1300" baseline="0"/>
            </a:lvl1pPr>
          </a:lstStyle>
          <a:p>
            <a:pPr lvl="0"/>
            <a:r>
              <a:rPr lang="ru-RU" dirty="0" smtClean="0"/>
              <a:t>Содержание раздела презентации</a:t>
            </a:r>
          </a:p>
          <a:p>
            <a:pPr lvl="0"/>
            <a:r>
              <a:rPr lang="ru-RU" dirty="0" smtClean="0"/>
              <a:t>Содержание раздела презентации</a:t>
            </a:r>
          </a:p>
          <a:p>
            <a:pPr marL="180975" marR="0" lvl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ru-RU" dirty="0" smtClean="0"/>
              <a:t>Содержание раздела презентации</a:t>
            </a:r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9637" y="2835279"/>
            <a:ext cx="9432755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73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24724" y="65278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DDF61C1-2457-E848-BB6B-E1DA9A549776}" type="slidenum">
              <a:rPr lang="en-US" sz="800" smtClean="0">
                <a:solidFill>
                  <a:prstClr val="white"/>
                </a:solidFill>
                <a:latin typeface="Arial"/>
                <a:cs typeface="Arial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40" y="534396"/>
            <a:ext cx="3466869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573" y="1549400"/>
            <a:ext cx="4272738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573" y="1880365"/>
            <a:ext cx="4272738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377" y="1549400"/>
            <a:ext cx="4462989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377" y="1880365"/>
            <a:ext cx="4462989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0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38" y="250907"/>
            <a:ext cx="7830301" cy="307777"/>
          </a:xfrm>
        </p:spPr>
        <p:txBody>
          <a:bodyPr lIns="71954" tIns="0" rIns="71954" bIns="0">
            <a:sp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5DC41E-C340-4148-88F8-F4CDD87E17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1117" y="712586"/>
            <a:ext cx="9579240" cy="292516"/>
          </a:xfrm>
        </p:spPr>
        <p:txBody>
          <a:bodyPr lIns="71954" tIns="35976" rIns="71954" bIns="35976">
            <a:spAutoFit/>
          </a:bodyPr>
          <a:lstStyle>
            <a:lvl1pPr marL="0" indent="0">
              <a:defRPr sz="1400" b="0"/>
            </a:lvl1pPr>
          </a:lstStyle>
          <a:p>
            <a:pPr lvl="0"/>
            <a:r>
              <a:rPr lang="en-US" dirty="0" smtClean="0"/>
              <a:t>Click to edit Subject title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6141" y="-3170"/>
            <a:ext cx="1824700" cy="5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-3422" y="6616052"/>
            <a:ext cx="4227995" cy="242047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r>
              <a:rPr lang="en-US" dirty="0" smtClean="0"/>
              <a:t>Copyright © 2014 Accenture.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38992"/>
            <a:ext cx="1365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7324724" y="65278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DDF61C1-2457-E848-BB6B-E1DA9A549776}" type="slidenum">
              <a:rPr lang="en-US" sz="800" smtClean="0">
                <a:solidFill>
                  <a:prstClr val="black"/>
                </a:solidFill>
                <a:latin typeface="Arial"/>
                <a:cs typeface="Arial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987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overs Stripes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2308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/>
          <p:nvPr userDrawn="1"/>
        </p:nvSpPr>
        <p:spPr>
          <a:xfrm>
            <a:off x="6" y="534988"/>
            <a:ext cx="135864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8" y="534988"/>
            <a:ext cx="34671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0"/>
          <p:cNvCxnSpPr/>
          <p:nvPr/>
        </p:nvCxnSpPr>
        <p:spPr>
          <a:xfrm>
            <a:off x="579580" y="2835275"/>
            <a:ext cx="9433057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9" y="1642534"/>
            <a:ext cx="84201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959" y="2936132"/>
            <a:ext cx="8420100" cy="15001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6984" y="534448"/>
            <a:ext cx="4104565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5754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2308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8" y="534988"/>
            <a:ext cx="34671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/>
          <p:nvPr userDrawn="1"/>
        </p:nvSpPr>
        <p:spPr>
          <a:xfrm>
            <a:off x="6" y="534988"/>
            <a:ext cx="135864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9" y="1642534"/>
            <a:ext cx="84201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6984" y="534448"/>
            <a:ext cx="4104565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76383" y="2936876"/>
            <a:ext cx="8420676" cy="1008481"/>
          </a:xfrm>
        </p:spPr>
        <p:txBody>
          <a:bodyPr>
            <a:spAutoFit/>
          </a:bodyPr>
          <a:lstStyle>
            <a:lvl1pPr marL="180975" marR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Pct val="100000"/>
              <a:buFontTx/>
              <a:buBlip>
                <a:blip r:embed="rId4"/>
              </a:buBlip>
              <a:tabLst>
                <a:tab pos="2419350" algn="l"/>
              </a:tabLst>
              <a:defRPr sz="1300" baseline="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0611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vers Stripes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2308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8" y="534988"/>
            <a:ext cx="34671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/>
          <p:nvPr userDrawn="1"/>
        </p:nvSpPr>
        <p:spPr>
          <a:xfrm>
            <a:off x="6" y="534988"/>
            <a:ext cx="135864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73" y="534447"/>
            <a:ext cx="4983586" cy="633943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573" y="1549399"/>
            <a:ext cx="437515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7216" y="1549399"/>
            <a:ext cx="437515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324593" y="6527851"/>
            <a:ext cx="2311400" cy="365125"/>
          </a:xfrm>
        </p:spPr>
        <p:txBody>
          <a:bodyPr/>
          <a:lstStyle>
            <a:lvl1pPr defTabSz="91440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59FDCA33-B6B7-42B7-AE41-A7B66A618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90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overs Stripes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2308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24593" y="6527851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F35D1D-B537-4C29-B594-DDD8B0252AEF}" type="slidenum">
              <a:rPr lang="en-US" sz="800" smtClean="0">
                <a:solidFill>
                  <a:prstClr val="white"/>
                </a:solidFill>
                <a:latin typeface="Arial"/>
                <a:cs typeface="Arial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9" name="Picture 1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8" y="534988"/>
            <a:ext cx="34671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/>
          <p:nvPr userDrawn="1"/>
        </p:nvSpPr>
        <p:spPr>
          <a:xfrm>
            <a:off x="6" y="534988"/>
            <a:ext cx="135864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573" y="1549400"/>
            <a:ext cx="4272738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573" y="1880365"/>
            <a:ext cx="4272738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377" y="1549400"/>
            <a:ext cx="4462989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377" y="1880365"/>
            <a:ext cx="4462989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27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" y="339728"/>
            <a:ext cx="135864" cy="593407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76" y="1274553"/>
            <a:ext cx="8987931" cy="4999251"/>
          </a:xfrm>
        </p:spPr>
        <p:txBody>
          <a:bodyPr/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04EC06C-0447-486D-A582-93B9BB30D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7310835" y="339725"/>
            <a:ext cx="2311400" cy="544513"/>
          </a:xfrm>
        </p:spPr>
        <p:txBody>
          <a:bodyPr/>
          <a:lstStyle>
            <a:lvl1pPr algn="r" defTabSz="914400">
              <a:defRPr sz="800" b="0" i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25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отчета с га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overs Stripes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9758" cy="687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/>
          <p:nvPr userDrawn="1"/>
        </p:nvSpPr>
        <p:spPr>
          <a:xfrm>
            <a:off x="6" y="534988"/>
            <a:ext cx="135864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1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8" y="534988"/>
            <a:ext cx="34671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310835" y="6438951"/>
            <a:ext cx="2311400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04EC06C-0447-486D-A582-93B9BB30D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19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>
          <a:xfrm>
            <a:off x="1" y="0"/>
            <a:ext cx="9906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944" y="534396"/>
            <a:ext cx="3466869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2097" y="534498"/>
            <a:ext cx="4104565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5186" y="4480105"/>
            <a:ext cx="828709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186" y="5449760"/>
            <a:ext cx="8287098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159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Т Стратег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4505484"/>
              </p:ext>
            </p:extLst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" y="0"/>
            <a:ext cx="9919783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19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943" y="532580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2581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6839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6848414"/>
              </p:ext>
            </p:extLst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19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943" y="532580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2581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8" y="6572300"/>
            <a:ext cx="2787663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33892" y="532581"/>
            <a:ext cx="6135676" cy="633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Оглавление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04880" y="1771650"/>
            <a:ext cx="78283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Дорожная карта реализации Сценария 2 «Оптимальный»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Состав сценария 2 «Оптимальный»</a:t>
            </a:r>
          </a:p>
        </p:txBody>
      </p:sp>
    </p:spTree>
    <p:extLst>
      <p:ext uri="{BB962C8B-B14F-4D97-AF65-F5344CB8AC3E}">
        <p14:creationId xmlns:p14="http://schemas.microsoft.com/office/powerpoint/2010/main" val="9676844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9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408735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ВТБ"/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b="25066"/>
          <a:stretch/>
        </p:blipFill>
        <p:spPr bwMode="auto">
          <a:xfrm>
            <a:off x="8770539" y="109172"/>
            <a:ext cx="1409095" cy="34752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0" y="562736"/>
            <a:ext cx="990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9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38" y="250907"/>
            <a:ext cx="7830301" cy="307777"/>
          </a:xfrm>
        </p:spPr>
        <p:txBody>
          <a:bodyPr lIns="71954" tIns="0" rIns="71954" bIns="0">
            <a:sp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5DC41E-C340-4148-88F8-F4CDD87E170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1117" y="712586"/>
            <a:ext cx="9579240" cy="292516"/>
          </a:xfrm>
        </p:spPr>
        <p:txBody>
          <a:bodyPr lIns="71954" tIns="35976" rIns="71954" bIns="35976">
            <a:spAutoFit/>
          </a:bodyPr>
          <a:lstStyle>
            <a:lvl1pPr marL="0" indent="0">
              <a:defRPr sz="1400" b="0"/>
            </a:lvl1pPr>
          </a:lstStyle>
          <a:p>
            <a:pPr lvl="0"/>
            <a:r>
              <a:rPr lang="en-US" dirty="0" smtClean="0"/>
              <a:t>Click to edit Subject title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6141" y="-3170"/>
            <a:ext cx="1824700" cy="5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-3422" y="6616052"/>
            <a:ext cx="4227995" cy="242047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r>
              <a:rPr dirty="0"/>
              <a:t>Copyright © 2014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2572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4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89634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3572" y="534499"/>
            <a:ext cx="451580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3"/>
            <a:ext cx="2311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AcnRoadmap_ID_5"/>
          <p:cNvSpPr txBox="1"/>
          <p:nvPr userDrawn="1">
            <p:custDataLst>
              <p:tags r:id="rId1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5603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45091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9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27007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2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17682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4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99833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6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19937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9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81820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3572" y="534499"/>
            <a:ext cx="451580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3"/>
            <a:ext cx="2311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nRoadmap_ID_5"/>
          <p:cNvSpPr txBox="1"/>
          <p:nvPr userDrawn="1">
            <p:custDataLst>
              <p:tags r:id="rId1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541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1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22313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4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75677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86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54993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88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177222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59043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3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92234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96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27017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8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85914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0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48932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3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93208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8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60557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5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418608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8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58090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0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66333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24935467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2000" baseline="0" dirty="0"/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19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2943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8" y="6572300"/>
            <a:ext cx="2787663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4" y="238712"/>
            <a:ext cx="5550945" cy="159462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ИТ стратегии 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года </a:t>
            </a:r>
          </a:p>
        </p:txBody>
      </p:sp>
    </p:spTree>
    <p:extLst>
      <p:ext uri="{BB962C8B-B14F-4D97-AF65-F5344CB8AC3E}">
        <p14:creationId xmlns:p14="http://schemas.microsoft.com/office/powerpoint/2010/main" val="3662666907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24724" y="652781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DDF61C1-2457-E848-BB6B-E1DA9A549776}" type="slidenum">
              <a:rPr lang="en-US" sz="800" smtClean="0">
                <a:solidFill>
                  <a:prstClr val="white"/>
                </a:solidFill>
                <a:latin typeface="Arial"/>
                <a:cs typeface="Arial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43" y="534396"/>
            <a:ext cx="3466869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573" y="1549400"/>
            <a:ext cx="4272738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573" y="1880365"/>
            <a:ext cx="4272738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377" y="1549400"/>
            <a:ext cx="4462989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377" y="1880365"/>
            <a:ext cx="4462989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6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59" y="1642534"/>
            <a:ext cx="84201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6959" y="2936132"/>
            <a:ext cx="84201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раздела презентации</a:t>
            </a:r>
            <a:endParaRPr lang="en-GB" dirty="0" smtClean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42" y="534396"/>
            <a:ext cx="3466869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4" y="534494"/>
            <a:ext cx="4104565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9637" y="2835279"/>
            <a:ext cx="9432755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69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1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5697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13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22597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35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oleObject" Target="../embeddings/oleObject26.bin"/><Relationship Id="rId3" Type="http://schemas.openxmlformats.org/officeDocument/2006/relationships/slideLayout" Target="../slideLayouts/slideLayout3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vmlDrawing" Target="../drawings/vmlDrawing26.vml"/><Relationship Id="rId11" Type="http://schemas.openxmlformats.org/officeDocument/2006/relationships/tags" Target="../tags/tag59.xml"/><Relationship Id="rId5" Type="http://schemas.openxmlformats.org/officeDocument/2006/relationships/theme" Target="../theme/theme2.xml"/><Relationship Id="rId15" Type="http://schemas.openxmlformats.org/officeDocument/2006/relationships/image" Target="../media/image2.png"/><Relationship Id="rId10" Type="http://schemas.openxmlformats.org/officeDocument/2006/relationships/tags" Target="../tags/tag58.xml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57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oleObject" Target="../embeddings/oleObject30.bin"/><Relationship Id="rId3" Type="http://schemas.openxmlformats.org/officeDocument/2006/relationships/slideLayout" Target="../slideLayouts/slideLayout35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vmlDrawing" Target="../drawings/vmlDrawing30.vml"/><Relationship Id="rId11" Type="http://schemas.openxmlformats.org/officeDocument/2006/relationships/tags" Target="../tags/tag71.xml"/><Relationship Id="rId5" Type="http://schemas.openxmlformats.org/officeDocument/2006/relationships/theme" Target="../theme/theme3.xml"/><Relationship Id="rId15" Type="http://schemas.openxmlformats.org/officeDocument/2006/relationships/image" Target="../media/image2.png"/><Relationship Id="rId10" Type="http://schemas.openxmlformats.org/officeDocument/2006/relationships/tags" Target="../tags/tag70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69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oleObject" Target="../embeddings/oleObject34.bin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tags" Target="../tags/tag80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tags" Target="../tags/tag79.xml"/><Relationship Id="rId38" Type="http://schemas.openxmlformats.org/officeDocument/2006/relationships/tags" Target="../tags/tag84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vmlDrawing" Target="../drawings/vmlDrawing34.vml"/><Relationship Id="rId37" Type="http://schemas.openxmlformats.org/officeDocument/2006/relationships/tags" Target="../tags/tag83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tags" Target="../tags/tag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tags" Target="../tags/tag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572" y="338997"/>
            <a:ext cx="451580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158" y="1274553"/>
            <a:ext cx="8957347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3625" y="64389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0966" y="64389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191076" y="338997"/>
            <a:ext cx="2431343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Название презентации (задается в настройках footer)</a:t>
            </a:r>
            <a:endParaRPr lang="en-US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62202462"/>
              </p:ext>
            </p:extLst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30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gray">
          <a:xfrm>
            <a:off x="0" y="0"/>
            <a:ext cx="9906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AcnSubjectTitle_ID_9" hidden="1"/>
          <p:cNvSpPr txBox="1"/>
          <p:nvPr userDrawn="1">
            <p:custDataLst>
              <p:tags r:id="rId32"/>
            </p:custDataLst>
          </p:nvPr>
        </p:nvSpPr>
        <p:spPr bwMode="gray">
          <a:xfrm>
            <a:off x="194338" y="646113"/>
            <a:ext cx="951216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33"/>
            </p:custDataLst>
          </p:nvPr>
        </p:nvSpPr>
        <p:spPr bwMode="gray">
          <a:xfrm>
            <a:off x="0" y="3"/>
            <a:ext cx="8323792" cy="174851"/>
          </a:xfrm>
          <a:prstGeom prst="rect">
            <a:avLst/>
          </a:prstGeom>
          <a:noFill/>
        </p:spPr>
        <p:txBody>
          <a:bodyPr lIns="36000" tIns="0" rIns="36000" bIns="36000">
            <a:spAutoFit/>
          </a:bodyPr>
          <a:lstStyle/>
          <a:p>
            <a:pPr>
              <a:defRPr/>
            </a:pPr>
            <a:r>
              <a:rPr lang="en-US" sz="900" i="1" dirty="0">
                <a:solidFill>
                  <a:srgbClr val="FFFFFF"/>
                </a:solidFill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34"/>
            </p:custDataLst>
          </p:nvPr>
        </p:nvSpPr>
        <p:spPr bwMode="gray">
          <a:xfrm>
            <a:off x="9706504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5400" rIns="0" bIns="254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35"/>
            </p:custDataLst>
          </p:nvPr>
        </p:nvCxnSpPr>
        <p:spPr bwMode="gray">
          <a:xfrm rot="5400000" flipH="1" flipV="1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36"/>
            </p:custDataLst>
          </p:nvPr>
        </p:nvCxnSpPr>
        <p:spPr bwMode="gray">
          <a:xfrm rot="5400000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800" r:id="rId2"/>
    <p:sldLayoutId id="2147483764" r:id="rId3"/>
    <p:sldLayoutId id="2147483765" r:id="rId4"/>
    <p:sldLayoutId id="2147483766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802" r:id="rId26"/>
    <p:sldLayoutId id="2147483836" r:id="rId27"/>
    <p:sldLayoutId id="2147483844" r:id="rId2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39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3572" y="338997"/>
            <a:ext cx="451580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4158" y="1274553"/>
            <a:ext cx="8957347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793625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310966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7E6A53-12D0-4565-8FD2-2E3BCBAC06CA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auto">
          <a:xfrm>
            <a:off x="7191078" y="338997"/>
            <a:ext cx="2431343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312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auto">
          <a:xfrm>
            <a:off x="0" y="0"/>
            <a:ext cx="9906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cnSubjectTitle_ID_9" hidden="1"/>
          <p:cNvSpPr txBox="1"/>
          <p:nvPr userDrawn="1">
            <p:custDataLst>
              <p:tags r:id="rId8"/>
            </p:custDataLst>
          </p:nvPr>
        </p:nvSpPr>
        <p:spPr bwMode="auto">
          <a:xfrm>
            <a:off x="194338" y="646113"/>
            <a:ext cx="951216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9"/>
            </p:custDataLst>
          </p:nvPr>
        </p:nvSpPr>
        <p:spPr bwMode="auto">
          <a:xfrm>
            <a:off x="0" y="3"/>
            <a:ext cx="8323792" cy="174851"/>
          </a:xfrm>
          <a:prstGeom prst="rect">
            <a:avLst/>
          </a:prstGeom>
          <a:noFill/>
        </p:spPr>
        <p:txBody>
          <a:bodyPr lIns="36000" tIns="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FFFFFF"/>
                </a:solidFill>
                <a:latin typeface="Calibri"/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10"/>
            </p:custDataLst>
          </p:nvPr>
        </p:nvSpPr>
        <p:spPr bwMode="auto">
          <a:xfrm>
            <a:off x="9706504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5400" rIns="0" bIns="254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b="1" dirty="0" smtClean="0">
                <a:solidFill>
                  <a:prstClr val="black"/>
                </a:solidFill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11"/>
            </p:custDataLst>
          </p:nvPr>
        </p:nvCxnSpPr>
        <p:spPr bwMode="auto">
          <a:xfrm rot="5400000" flipH="1" flipV="1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12"/>
            </p:custDataLst>
          </p:nvPr>
        </p:nvCxnSpPr>
        <p:spPr bwMode="auto">
          <a:xfrm rot="5400000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58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3572" y="338997"/>
            <a:ext cx="451580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4158" y="1274553"/>
            <a:ext cx="8957347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793625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310966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7E6A53-12D0-4565-8FD2-2E3BCBAC06CA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auto">
          <a:xfrm>
            <a:off x="7191078" y="338997"/>
            <a:ext cx="2431343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408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auto">
          <a:xfrm>
            <a:off x="0" y="0"/>
            <a:ext cx="9906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cnSubjectTitle_ID_9" hidden="1"/>
          <p:cNvSpPr txBox="1"/>
          <p:nvPr userDrawn="1">
            <p:custDataLst>
              <p:tags r:id="rId8"/>
            </p:custDataLst>
          </p:nvPr>
        </p:nvSpPr>
        <p:spPr bwMode="auto">
          <a:xfrm>
            <a:off x="194338" y="646113"/>
            <a:ext cx="951216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9"/>
            </p:custDataLst>
          </p:nvPr>
        </p:nvSpPr>
        <p:spPr bwMode="auto">
          <a:xfrm>
            <a:off x="0" y="3"/>
            <a:ext cx="8323792" cy="174851"/>
          </a:xfrm>
          <a:prstGeom prst="rect">
            <a:avLst/>
          </a:prstGeom>
          <a:noFill/>
        </p:spPr>
        <p:txBody>
          <a:bodyPr lIns="36000" tIns="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FFFFFF"/>
                </a:solidFill>
                <a:latin typeface="Calibri"/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10"/>
            </p:custDataLst>
          </p:nvPr>
        </p:nvSpPr>
        <p:spPr bwMode="auto">
          <a:xfrm>
            <a:off x="9706504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5400" rIns="0" bIns="254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b="1" dirty="0" smtClean="0">
                <a:solidFill>
                  <a:prstClr val="black"/>
                </a:solidFill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11"/>
            </p:custDataLst>
          </p:nvPr>
        </p:nvCxnSpPr>
        <p:spPr bwMode="auto">
          <a:xfrm rot="5400000" flipH="1" flipV="1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12"/>
            </p:custDataLst>
          </p:nvPr>
        </p:nvCxnSpPr>
        <p:spPr bwMode="auto">
          <a:xfrm rot="5400000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63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572" y="338992"/>
            <a:ext cx="4515804" cy="545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158" y="1274553"/>
            <a:ext cx="8957347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3625" y="64389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0966" y="64389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DDF61C1-2457-E848-BB6B-E1DA9A549776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191072" y="338992"/>
            <a:ext cx="2431343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Название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презентации</a:t>
            </a:r>
            <a:r>
              <a:rPr lang="en-US" dirty="0" smtClean="0">
                <a:solidFill>
                  <a:prstClr val="black"/>
                </a:solidFill>
              </a:rPr>
              <a:t> (</a:t>
            </a:r>
            <a:r>
              <a:rPr lang="en-US" dirty="0" err="1" smtClean="0">
                <a:solidFill>
                  <a:prstClr val="black"/>
                </a:solidFill>
              </a:rPr>
              <a:t>задается</a:t>
            </a:r>
            <a:r>
              <a:rPr lang="en-US" dirty="0" smtClean="0">
                <a:solidFill>
                  <a:prstClr val="black"/>
                </a:solidFill>
              </a:rPr>
              <a:t> в </a:t>
            </a:r>
            <a:r>
              <a:rPr lang="en-US" dirty="0" err="1" smtClean="0">
                <a:solidFill>
                  <a:prstClr val="black"/>
                </a:solidFill>
              </a:rPr>
              <a:t>настройках</a:t>
            </a:r>
            <a:r>
              <a:rPr lang="en-US" dirty="0" smtClean="0">
                <a:solidFill>
                  <a:prstClr val="black"/>
                </a:solidFill>
              </a:rPr>
              <a:t> footer)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3214" y="339725"/>
            <a:ext cx="451617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слайда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4158" y="1274768"/>
            <a:ext cx="8956675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3860" y="64389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0835" y="64389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EF9181D-FA39-48E8-8F2B-18B90E3C6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643202" y="6438951"/>
            <a:ext cx="2311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190453" y="339725"/>
            <a:ext cx="2431785" cy="5445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800" b="0" i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1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63513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8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0" fontAlgn="base" hangingPunct="0">
        <a:spcBef>
          <a:spcPct val="20000"/>
        </a:spcBef>
        <a:spcAft>
          <a:spcPct val="0"/>
        </a:spcAft>
        <a:buClr>
          <a:srgbClr val="266234"/>
        </a:buClr>
        <a:buSzPct val="140000"/>
        <a:buFont typeface="Arial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0" fontAlgn="base" hangingPunct="0">
        <a:spcBef>
          <a:spcPct val="20000"/>
        </a:spcBef>
        <a:spcAft>
          <a:spcPct val="0"/>
        </a:spcAft>
        <a:buClr>
          <a:srgbClr val="266234"/>
        </a:buClr>
        <a:buSzPct val="120000"/>
        <a:buFont typeface="Wingdings" pitchFamily="2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0" fontAlgn="base" hangingPunct="0">
        <a:spcBef>
          <a:spcPct val="20000"/>
        </a:spcBef>
        <a:spcAft>
          <a:spcPct val="0"/>
        </a:spcAft>
        <a:buClr>
          <a:srgbClr val="266234"/>
        </a:buClr>
        <a:buFont typeface="Arial" charset="0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0" fontAlgn="base" hangingPunct="0">
        <a:spcBef>
          <a:spcPct val="20000"/>
        </a:spcBef>
        <a:spcAft>
          <a:spcPct val="0"/>
        </a:spcAft>
        <a:buClr>
          <a:srgbClr val="266234"/>
        </a:buClr>
        <a:buSzPct val="50000"/>
        <a:buFont typeface="Wingdings" pitchFamily="2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572" y="338997"/>
            <a:ext cx="451580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158" y="1274553"/>
            <a:ext cx="8957347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3625" y="64389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0966" y="64389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191076" y="338997"/>
            <a:ext cx="2431343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134201804"/>
              </p:ext>
            </p:extLst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52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gray">
          <a:xfrm>
            <a:off x="0" y="0"/>
            <a:ext cx="9906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AcnSubjectTitle_ID_9" hidden="1"/>
          <p:cNvSpPr txBox="1"/>
          <p:nvPr userDrawn="1">
            <p:custDataLst>
              <p:tags r:id="rId34"/>
            </p:custDataLst>
          </p:nvPr>
        </p:nvSpPr>
        <p:spPr bwMode="gray">
          <a:xfrm>
            <a:off x="194338" y="646113"/>
            <a:ext cx="951216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35"/>
            </p:custDataLst>
          </p:nvPr>
        </p:nvSpPr>
        <p:spPr bwMode="gray">
          <a:xfrm>
            <a:off x="0" y="3"/>
            <a:ext cx="8323792" cy="174851"/>
          </a:xfrm>
          <a:prstGeom prst="rect">
            <a:avLst/>
          </a:prstGeom>
          <a:noFill/>
        </p:spPr>
        <p:txBody>
          <a:bodyPr lIns="36000" tIns="0" rIns="36000" bIns="36000">
            <a:spAutoFit/>
          </a:bodyPr>
          <a:lstStyle/>
          <a:p>
            <a:pPr>
              <a:defRPr/>
            </a:pPr>
            <a:r>
              <a:rPr lang="en-US" sz="900" i="1" dirty="0">
                <a:solidFill>
                  <a:srgbClr val="FFFFFF"/>
                </a:solidFill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36"/>
            </p:custDataLst>
          </p:nvPr>
        </p:nvSpPr>
        <p:spPr bwMode="gray">
          <a:xfrm>
            <a:off x="9706504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5400" rIns="0" bIns="254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b="1" dirty="0" smtClean="0">
                <a:solidFill>
                  <a:prstClr val="black"/>
                </a:solidFill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37"/>
            </p:custDataLst>
          </p:nvPr>
        </p:nvCxnSpPr>
        <p:spPr bwMode="gray">
          <a:xfrm rot="5400000" flipH="1" flipV="1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38"/>
            </p:custDataLst>
          </p:nvPr>
        </p:nvCxnSpPr>
        <p:spPr bwMode="gray">
          <a:xfrm rot="5400000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228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  <p:sldLayoutId id="2147483995" r:id="rId21"/>
    <p:sldLayoutId id="2147483996" r:id="rId22"/>
    <p:sldLayoutId id="2147483997" r:id="rId23"/>
    <p:sldLayoutId id="2147483998" r:id="rId24"/>
    <p:sldLayoutId id="2147483999" r:id="rId25"/>
    <p:sldLayoutId id="2147484000" r:id="rId26"/>
    <p:sldLayoutId id="2147484001" r:id="rId27"/>
    <p:sldLayoutId id="2147484002" r:id="rId28"/>
    <p:sldLayoutId id="2147484003" r:id="rId29"/>
    <p:sldLayoutId id="2147484004" r:id="rId3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41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gif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 txBox="1">
            <a:spLocks/>
          </p:cNvSpPr>
          <p:nvPr/>
        </p:nvSpPr>
        <p:spPr>
          <a:xfrm>
            <a:off x="516270" y="1728553"/>
            <a:ext cx="9569125" cy="1957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none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>
                <a:solidFill>
                  <a:srgbClr val="008000"/>
                </a:solidFill>
              </a:rPr>
              <a:t>Новый механизм государственной поддержки 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предприятий АПК   </a:t>
            </a:r>
          </a:p>
          <a:p>
            <a:endParaRPr lang="ru-RU" dirty="0" smtClean="0">
              <a:solidFill>
                <a:srgbClr val="008000"/>
              </a:solidFill>
            </a:endParaRPr>
          </a:p>
          <a:p>
            <a:r>
              <a:rPr lang="ru-RU" dirty="0" smtClean="0">
                <a:solidFill>
                  <a:srgbClr val="008000"/>
                </a:solidFill>
              </a:rPr>
              <a:t>«Льготное краткосрочное и инвестиционное                  кредитование по ставке не более 5% годовых»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592469" y="3578654"/>
            <a:ext cx="8915400" cy="6334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1600" b="1" spc="-30" dirty="0">
                <a:solidFill>
                  <a:schemeClr val="bg1"/>
                </a:solidFill>
                <a:cs typeface="Arial" pitchFamily="34" charset="0"/>
              </a:rPr>
              <a:t>Материалы для </a:t>
            </a:r>
            <a:r>
              <a:rPr lang="ru-RU" sz="1600" b="1" spc="-30" dirty="0" smtClean="0">
                <a:solidFill>
                  <a:schemeClr val="bg1"/>
                </a:solidFill>
                <a:cs typeface="Arial" pitchFamily="34" charset="0"/>
              </a:rPr>
              <a:t>заседания Правления Банка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92469" y="5154710"/>
            <a:ext cx="91897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400" dirty="0" smtClean="0"/>
              <a:t>Департамент поддержки корпоративного бизнеса, </a:t>
            </a:r>
            <a:r>
              <a:rPr lang="ru-RU" sz="1400" dirty="0" smtClean="0"/>
              <a:t>январь 2017 </a:t>
            </a:r>
            <a:r>
              <a:rPr lang="ru-RU" sz="1400" dirty="0"/>
              <a:t>г.</a:t>
            </a: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516270" y="623654"/>
            <a:ext cx="4046206" cy="4215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none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506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3375" y="516732"/>
            <a:ext cx="5842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Направления использования льготных краткосрочных кредитов</a:t>
            </a:r>
            <a:endParaRPr lang="en-US" sz="2000" b="1" dirty="0">
              <a:solidFill>
                <a:srgbClr val="0066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711009"/>
              </p:ext>
            </p:extLst>
          </p:nvPr>
        </p:nvGraphicFramePr>
        <p:xfrm>
          <a:off x="143693" y="1266851"/>
          <a:ext cx="9679576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0939"/>
                <a:gridCol w="2352879"/>
                <a:gridCol w="2352879"/>
                <a:gridCol w="2352879"/>
              </a:tblGrid>
              <a:tr h="287629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 года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74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Растениеводство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Животноводство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Молочное скотоводство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Первичная и последующая переработка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1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Приобретение: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ГСМ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химических и биологических средств защиты растений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удобрений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семян (кроме элитных)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регуляторов роста и посадочного материала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поверхностно-активных веществ</a:t>
                      </a: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электроэнергии и природного газа (включая его транспортировку), используемых для выращивания сельскохозяйственных культур в защищенном грунте и на орошаемых землях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запасных частей и материалов для ремонта сельхозтехники, оборудования, грузовых автомобилей и тракторов; материалов, используемых для капельных систем орошения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Уплату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страховых взносов при страховании будущего урожая</a:t>
                      </a:r>
                      <a:endParaRPr lang="ru-RU" sz="11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молодняка сельхозживотных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кормов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ветеринарных препаратов</a:t>
                      </a:r>
                    </a:p>
                    <a:p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Уплату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страховых взносов при страховании сельскохозяйственных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животных (кроме крупного рогатого скота молочных пород)</a:t>
                      </a:r>
                      <a:endParaRPr lang="ru-RU" sz="11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-приобретение молока-сырья (код ОКП 98 1912, 98 3912, 98 5912) для производства твердых и полутвердых сыров, масла сливочного и сухих молочных продуктов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молодняка КРС молочных пород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-кормов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-ветеринарных препаратов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-запасных частей и материалов для ремонта сельхозтехники, оборудования, грузовых автомобилей и тракторов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Уплату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страховых взносов при страховании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КРС молочных пород</a:t>
                      </a:r>
                      <a:endParaRPr lang="ru-RU" sz="11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Закупка: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сахарной свеклы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риса-сырца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зерна для мукомольно-крупяной, хлебопекарной, </a:t>
                      </a:r>
                      <a:r>
                        <a:rPr lang="ru-RU" sz="115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крахмало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-паточной, масложировой и комбикормовой отраслей промышленности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5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сельхозсырья для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производства</a:t>
                      </a:r>
                      <a:r>
                        <a:rPr lang="ru-RU" sz="115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детского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питания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овощей, бахчевых культур, ягод, картофеля, винограда и фруктов для плодоовощной консервной отрасли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сельскохозяйственных животных для убоя</a:t>
                      </a:r>
                      <a:endParaRPr lang="ru-RU" sz="11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8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3375" y="516732"/>
            <a:ext cx="5842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Направления использования льготных инвестиционных </a:t>
            </a:r>
            <a:r>
              <a:rPr lang="ru-RU" sz="2000" b="1" dirty="0" smtClean="0">
                <a:solidFill>
                  <a:srgbClr val="006600"/>
                </a:solidFill>
              </a:rPr>
              <a:t>кредитов (1/2)</a:t>
            </a:r>
            <a:endParaRPr lang="en-US" sz="2000" b="1" dirty="0">
              <a:solidFill>
                <a:srgbClr val="0066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86627"/>
              </p:ext>
            </p:extLst>
          </p:nvPr>
        </p:nvGraphicFramePr>
        <p:xfrm>
          <a:off x="143693" y="1277101"/>
          <a:ext cx="9762306" cy="507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807"/>
                <a:gridCol w="4648200"/>
                <a:gridCol w="2781299"/>
              </a:tblGrid>
              <a:tr h="250074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С/х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товаропроизводители, осуществляющие п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ервичную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последующую переработку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 до 5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 до 8 лет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 до 15 лет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6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Приобретение: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сельхозтехники и оборудования для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растениеводства (включая оборудование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для сахарной и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крахмало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-паточной промышленности)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сельхозтехники и оборудования для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животноводства (включая молочное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мясное скотоводство)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оборудования для перевода грузовых автомобилей, тракторов и сельхозмашин на газомоторное топливо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изделий автомобильной промышленности, использующие природный газ для растениеводства и животноводства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Строительство, реконструкция, модернизация: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Хранилищ сахарной свеклы, картофеля, овощей и фруктов,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тепличных комплексов, объектов малой энергетики (котельной), предприятий мукомольно-крупяной, хлебопекарной и масложировой промышленности,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сахарных заводов, мощностей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переработке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плодовоовощной,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ягодной продукции, винограда, картофеля,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объектов по производству винодельческой продукции,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комплексов (ферм),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объектов животноводства</a:t>
                      </a: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мясохладобоен, пунктов по приемке, переработке с/х животных и молока, предприятий по производству цельномолочной продукции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сыров и сливочного масла,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цехов и участков по переработке и сушке сыворотки, оптово-распределительных центров, селекционно-семеноводческих центров, объектов (цехов) по производству продуктов детского питания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Строительство: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объектов по переработке льна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льноволокна,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комплексов по подготовке семян с/х растений, заводов по производству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дражированных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семян сахарной свеклы, объектов по глубокой переработке высокопротеиновых с/х культур, мощностей для подработки, хранения и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перевалки зерновых и масличных культур,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закладку и уход за многолетними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насаждениями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реконструкцию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прививочных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комплексов для многолетних насаждений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(в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виноградников)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холодильников для хранения столового винограда,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комбикормовых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предприятий и цехов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Реконструкцию и модернизацию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сахарных заводов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логистических центров в растениеводстве и животноводстве (за исключением молочного и мясного скотоводства)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племенной продукции, технологического оборудования для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селекционно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-семеноводческих центров,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лабораторного оборудования и технических средств для селекционно-семеноводческих центров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племенной продукции КРС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товарного ремонтного молодняка КРС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племенной продукции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технологического оборудования для селекционно-генетических центров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лабораторного оборудования и тех. средств для селекционно-генетических центров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автоматизированных программ управления селекционно-племенной работы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Строительство, реконструкцию и модернизацию: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Комплексов (ферм), объектов для мясного скотоводства,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мясохладобоен, пунктов по приемке, первичной переработке сельхозживотных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-комплексов объектов животноводства, пунктов по приемке, первичной переработке молока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-предприятий по производству цельномолочной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продукции, сыров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сливочного масла,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цехов и участков по переработке и сушке сыворотки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заводов, цехов и участков по производству сухого молока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селекционно-генетических центров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и реконструкцию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комбикормовых предприятий и цехов.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6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3375" y="516732"/>
            <a:ext cx="5842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Направления использования льготных инвестиционных </a:t>
            </a:r>
            <a:r>
              <a:rPr lang="ru-RU" sz="2000" b="1" dirty="0" smtClean="0">
                <a:solidFill>
                  <a:srgbClr val="006600"/>
                </a:solidFill>
              </a:rPr>
              <a:t>кредитов (2/2)</a:t>
            </a:r>
            <a:endParaRPr lang="en-US" sz="2000" b="1" dirty="0">
              <a:solidFill>
                <a:srgbClr val="0066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035951"/>
              </p:ext>
            </p:extLst>
          </p:nvPr>
        </p:nvGraphicFramePr>
        <p:xfrm>
          <a:off x="123825" y="1277101"/>
          <a:ext cx="9696450" cy="4900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0"/>
                <a:gridCol w="3790950"/>
              </a:tblGrid>
              <a:tr h="250074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 и ИП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осуществляющие п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ервичную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последующую переработку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 до 8 лет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 до 15 лет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66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Строительство: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Хранилищ сахарной свеклы, картофеля, овощей и фруктов,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тепличных комплексов, объектов малой энергетики (котельной), предприятий мукомольно-крупяной, хлебопекарной и масложировой промышленности,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сахарных заводов, мощностей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переработке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плодовоовощной,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ягодной продукции, винограда, картофеля,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комплексов (ферм),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объектов животноводства</a:t>
                      </a: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мясохладобоен, пунктов по приемке, переработке с/х животных и молока, предприятий по производству цельномолочной продукции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сыров и сливочного масла,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цехов и участков по переработке и сушке сыворотки, оптово-распределительных центров, селекционно-семеноводческих центров, объектов (цехов) по производству продуктов детского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питания, объектов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переработке льна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льноволокна,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комплексов по подготовке семян с/х растений, заводов по производству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дражированных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семян сахарной свеклы, объектов по глубокой переработке высокопротеиновых с/х культур, мощностей для подработки, хранения и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перевалки зерновых и масличных культур,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закладку и уход за многолетними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насаждениями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реконструкцию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прививочных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комплексов для многолетних насаждений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(в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виноградников)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холодильников для хранения столового винограда,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комбикормовых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предприятий и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цехов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Строительство, реконструкцию и модернизацию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объектов по производству винодельческой продукции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Реконструкцию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модернизацию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сахарных заводов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логистических центров в растениеводстве и животноводстве (за исключением молочного и мясного скотоводства)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племенной продукции, технологического оборудования для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селекционно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-семеноводческих центров,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лабораторного оборудования и технических средств для селекционно-семеноводческих центров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племенной продукции КРС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товарного ремонтного молодняка КРС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племенной продукции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технологического оборудования для селекционно-генетических центров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лабораторного оборудования и тех. средств для селекционно-генетических центров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автоматизированных программ управления селекционно-племенной работы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Строительство, реконструкцию и модернизацию: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Комплексов (ферм), объектов для мясного скотоводства,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мясохладобоен, пунктов по приемке, первичной переработке сельхозживотных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Строительство: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комплексов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объектов животноводства, пунктов по приемке, первичной переработке молока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-предприятий по производству цельномолочной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продукции, сыров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сливочного масла,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цехов и участков по переработке и сушке сыворотки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заводов, цехов и участков по производству сухого молока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селекционно-генетических центров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и реконструкцию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комбикормовых предприятий и цехов.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6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3374" y="516732"/>
            <a:ext cx="6067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Приложение 1 – </a:t>
            </a:r>
            <a:r>
              <a:rPr lang="ru-RU" sz="2000" dirty="0" smtClean="0">
                <a:solidFill>
                  <a:srgbClr val="006600"/>
                </a:solidFill>
              </a:rPr>
              <a:t>Перечень системно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ru-RU" sz="2000" dirty="0" smtClean="0">
                <a:solidFill>
                  <a:srgbClr val="006600"/>
                </a:solidFill>
              </a:rPr>
              <a:t>значимых кредитных организаций в 2016 году</a:t>
            </a: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769026" name="Picture 2" descr="http://122.72.0.3www.telezri.ru/pic/sb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4" y="1375135"/>
            <a:ext cx="1464412" cy="13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9028" name="Picture 4" descr="http://rb7.ru/system/images/image_links/290496/2103-3574b0ea6951aeac310b473a8eef0e38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6" y="1300817"/>
            <a:ext cx="1919649" cy="17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9030" name="Picture 6" descr="http://irkutsk.skidkimira.ru/images/discount/99c04569-96d1-45ed-9917-9e2719f6f3c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95" y="2843357"/>
            <a:ext cx="1609369" cy="12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9032" name="Picture 8" descr="http://www.kredit-bank.com.ua/images/yunikredit-bank-kredity-unicredit-bank_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12" y="2741757"/>
            <a:ext cx="1659467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9034" name="Picture 10" descr="http://ipoteka-banki-77.ru/ris/gazprombank-ipoteka-moskva-i-oblas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56027"/>
            <a:ext cx="1645882" cy="119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9040" name="Picture 16" descr="http://stroitelstvo.org/images/news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82" y="1642986"/>
            <a:ext cx="2071943" cy="8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9042" name="Picture 18" descr="http://credit-online.ws/wp-content/uploads/2014/02/logo_bank_otkrytie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32" y="3047999"/>
            <a:ext cx="2006153" cy="9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9046" name="Picture 22" descr="http://nvt72.ru/wp-content/uploads/2015/04/%D0%BF%D1%80%D0%BE%D0%BC%D1%81%D0%B2%D1%8F%D0%B7%D1%8C%D0%B1%D0%B0%D0%BD%D0%BA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1" y="4371465"/>
            <a:ext cx="3081869" cy="51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9050" name="Picture 26" descr="http://смарт-эстейт.рф/wp-content/uploads/2015/05/Logotip_rajffajzenbanka_f67711d4a15e1c9242e7e3d25bad27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4187225"/>
            <a:ext cx="2992178" cy="74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374" y="4987409"/>
            <a:ext cx="438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6600"/>
                </a:solidFill>
              </a:rPr>
              <a:t>Банки Республики Крым:</a:t>
            </a:r>
            <a:endParaRPr lang="ru-RU" b="1" u="sng" dirty="0">
              <a:solidFill>
                <a:srgbClr val="006600"/>
              </a:solidFill>
            </a:endParaRPr>
          </a:p>
        </p:txBody>
      </p:sp>
      <p:pic>
        <p:nvPicPr>
          <p:cNvPr id="4" name="Picture 4" descr="http://inform-crimea.ru/images/photos/medium/map61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31" y="5468212"/>
            <a:ext cx="2377020" cy="8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vsevgallery.com/img/bPIC/201510/nV73kCegTEj-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2" y="5581650"/>
            <a:ext cx="2227290" cy="5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0824" y="4987409"/>
            <a:ext cx="9169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://www.patent-rus.ru/img/2015/04/c6484feeb6cda550778059948528e2e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4" y="1359088"/>
            <a:ext cx="2359541" cy="124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513" y="2843357"/>
            <a:ext cx="1609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909" y="2981071"/>
            <a:ext cx="9471896" cy="137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7325953" y="6611173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DD4EA8-982C-4748-80A8-256B4C0A5AF3}" type="slidenum">
              <a:rPr lang="ru-RU" sz="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100" y="525066"/>
            <a:ext cx="5842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Новый механизм господдержки АПК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9100" y="1189606"/>
            <a:ext cx="9218253" cy="1452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01.01.2017 </a:t>
            </a:r>
            <a:r>
              <a:rPr lang="ru-RU" b="1" dirty="0" smtClean="0"/>
              <a:t>Правительством РФ </a:t>
            </a:r>
            <a:r>
              <a:rPr lang="ru-RU" b="1" dirty="0" smtClean="0"/>
              <a:t>введен </a:t>
            </a:r>
            <a:r>
              <a:rPr lang="ru-RU" b="1" dirty="0" smtClean="0"/>
              <a:t>в действие новый механизм господдержки предприятий АПК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008000"/>
                </a:solidFill>
              </a:rPr>
              <a:t>льготное краткосрочное и инвестиционное кредитование по ставке не более 5% </a:t>
            </a:r>
            <a:r>
              <a:rPr lang="ru-RU" b="1" dirty="0" smtClean="0">
                <a:solidFill>
                  <a:srgbClr val="008000"/>
                </a:solidFill>
              </a:rPr>
              <a:t>годовых (Постановление Правительства РФ от 29.12.2016 № 1528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720" y="5478649"/>
            <a:ext cx="925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* </a:t>
            </a:r>
            <a:r>
              <a:rPr lang="ru-RU" sz="1200" b="1" i="1" dirty="0" smtClean="0">
                <a:solidFill>
                  <a:srgbClr val="008000"/>
                </a:solidFill>
              </a:rPr>
              <a:t>уполномоченный банк </a:t>
            </a:r>
            <a:r>
              <a:rPr lang="ru-RU" sz="1200" i="1" dirty="0" smtClean="0"/>
              <a:t>– кредитная организация, являющаяся системно значимой кредитной организацией, заключившая с Минсельхозом России Соглашение о предоставлении субсидии в рамках реализации механизма льготного кредитования (перечень системно значимых кредитных организаций в 2016 году приведен в Приложении 1)</a:t>
            </a:r>
            <a:endParaRPr lang="ru-RU" sz="1200" i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614513" y="2642845"/>
            <a:ext cx="8039100" cy="2511103"/>
            <a:chOff x="609600" y="2534620"/>
            <a:chExt cx="8039100" cy="2511103"/>
          </a:xfrm>
        </p:grpSpPr>
        <p:sp>
          <p:nvSpPr>
            <p:cNvPr id="13" name="Выноска со стрелкой вправо 12"/>
            <p:cNvSpPr/>
            <p:nvPr/>
          </p:nvSpPr>
          <p:spPr>
            <a:xfrm>
              <a:off x="609600" y="2540648"/>
              <a:ext cx="2857500" cy="2505075"/>
            </a:xfrm>
            <a:prstGeom prst="rightArrowCallout">
              <a:avLst/>
            </a:prstGeom>
            <a:gradFill flip="none" rotWithShape="1">
              <a:gsLst>
                <a:gs pos="50000">
                  <a:schemeClr val="accent3"/>
                </a:gs>
                <a:gs pos="0">
                  <a:srgbClr val="008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Заключение Соглашения о получении субсидии между Минсельхозом России и уполномоченным банком*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Выноска со стрелкой вправо 22"/>
            <p:cNvSpPr/>
            <p:nvPr/>
          </p:nvSpPr>
          <p:spPr>
            <a:xfrm>
              <a:off x="3489207" y="2540647"/>
              <a:ext cx="2857500" cy="2505075"/>
            </a:xfrm>
            <a:prstGeom prst="rightArrowCallout">
              <a:avLst/>
            </a:prstGeom>
            <a:gradFill flip="none" rotWithShape="1">
              <a:gsLst>
                <a:gs pos="50000">
                  <a:schemeClr val="accent3"/>
                </a:gs>
                <a:gs pos="0">
                  <a:srgbClr val="008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Предоставление уполномоченным банком предприятиям АПК льготных краткосрочных и (или) инвестиционных кредитов по ставке не более 5% годовых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346708" y="2534620"/>
              <a:ext cx="2301992" cy="2511103"/>
            </a:xfrm>
            <a:prstGeom prst="rect">
              <a:avLst/>
            </a:prstGeom>
            <a:gradFill flip="none" rotWithShape="1">
              <a:gsLst>
                <a:gs pos="50000">
                  <a:schemeClr val="accent3"/>
                </a:gs>
                <a:gs pos="0">
                  <a:srgbClr val="008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Компенсация Минсельхозом России уполномоченным банкам недополученных доходов в размере Ключевой ставки Банка России 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(по состоянию на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13.01.2017 Ключевая </a:t>
              </a:r>
              <a:r>
                <a:rPr lang="ru-RU" sz="1400" b="1" dirty="0">
                  <a:solidFill>
                    <a:schemeClr val="tx1"/>
                  </a:solidFill>
                </a:rPr>
                <a:t>ставка Банка России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составляет </a:t>
              </a:r>
              <a:r>
                <a:rPr lang="ru-RU" sz="1400" b="1" dirty="0">
                  <a:solidFill>
                    <a:schemeClr val="tx1"/>
                  </a:solidFill>
                </a:rPr>
                <a:t>10% годовых)</a:t>
              </a:r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609600" y="2566987"/>
              <a:ext cx="257175" cy="257175"/>
            </a:xfrm>
            <a:prstGeom prst="flowChartConnector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3495675" y="2566987"/>
              <a:ext cx="257175" cy="257175"/>
            </a:xfrm>
            <a:prstGeom prst="flowChartConnector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6346707" y="2540648"/>
              <a:ext cx="257175" cy="257175"/>
            </a:xfrm>
            <a:prstGeom prst="flowChartConnector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</a:t>
              </a:r>
              <a:endParaRPr lang="ru-RU" dirty="0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419099" y="5257910"/>
            <a:ext cx="85777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1249" y="2238971"/>
            <a:ext cx="822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Краткая схема нового механизма господдержки: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1025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616" y="1472371"/>
            <a:ext cx="93174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300"/>
              </a:spcAft>
              <a:buFontTx/>
              <a:buAutoNum type="arabicPeriod"/>
              <a:tabLst>
                <a:tab pos="177800" algn="l"/>
              </a:tabLst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0" y="392682"/>
            <a:ext cx="6048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Меры господдержки предприятий АПК, связанные с кредитованием в 2016-2017 годах </a:t>
            </a:r>
            <a:endParaRPr lang="en-US" sz="2000" b="1" dirty="0">
              <a:solidFill>
                <a:srgbClr val="00660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40328"/>
              </p:ext>
            </p:extLst>
          </p:nvPr>
        </p:nvGraphicFramePr>
        <p:xfrm>
          <a:off x="419100" y="1749370"/>
          <a:ext cx="9124950" cy="3693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1619250"/>
                <a:gridCol w="161925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Программа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господдержки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Примечание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4689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Субсидии</a:t>
                      </a:r>
                      <a:r>
                        <a:rPr lang="ru-RU" sz="1400" b="1" baseline="0" dirty="0" smtClean="0"/>
                        <a:t> на компенсацию расходов на уплату процентов по кредитам (Программа №1460)</a:t>
                      </a:r>
                      <a:endParaRPr lang="ru-RU" sz="1400" b="1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FF0000"/>
                          </a:solidFill>
                        </a:rPr>
                        <a:t>ВАЖНО! </a:t>
                      </a:r>
                      <a:r>
                        <a:rPr lang="ru-RU" sz="1400" u="none" dirty="0" smtClean="0"/>
                        <a:t>В 2017 году по Программе №1460 будут субсидироваться кредитные договоры</a:t>
                      </a:r>
                      <a:r>
                        <a:rPr lang="en-US" sz="1400" u="none" dirty="0" smtClean="0"/>
                        <a:t>,</a:t>
                      </a:r>
                      <a:r>
                        <a:rPr lang="ru-RU" sz="1400" u="none" dirty="0" smtClean="0"/>
                        <a:t> заключенные до 01.01.2017, по которым Минсельхозом России были приняты обязательства по субсидированию</a:t>
                      </a:r>
                      <a:endParaRPr lang="ru-RU" sz="1400" u="none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Субсидии кредитным организациям на возмещение недополученных доходов по льготным</a:t>
                      </a:r>
                      <a:r>
                        <a:rPr lang="ru-RU" sz="1400" b="1" baseline="0" dirty="0" smtClean="0"/>
                        <a:t> кредитам по ставке не более 5% годовых</a:t>
                      </a:r>
                      <a:endParaRPr lang="ru-RU" sz="1400" b="1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ВАЖНО!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baseline="0" dirty="0" smtClean="0"/>
                        <a:t>Льготные кредиты предоставляются с 01.01.2017 года</a:t>
                      </a:r>
                      <a:endParaRPr lang="ru-RU" sz="1400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419100" y="5629385"/>
            <a:ext cx="91249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616" y="1472371"/>
            <a:ext cx="93174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300"/>
              </a:spcAft>
              <a:buFontTx/>
              <a:buAutoNum type="arabicPeriod"/>
              <a:tabLst>
                <a:tab pos="177800" algn="l"/>
              </a:tabLst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00" y="525066"/>
            <a:ext cx="5842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Основные параметры льготного кредитования предприятий АПК</a:t>
            </a:r>
            <a:endParaRPr lang="en-US" sz="2000" b="1" dirty="0">
              <a:solidFill>
                <a:srgbClr val="0066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55261"/>
              </p:ext>
            </p:extLst>
          </p:nvPr>
        </p:nvGraphicFramePr>
        <p:xfrm>
          <a:off x="419100" y="1523509"/>
          <a:ext cx="9124950" cy="458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436"/>
                <a:gridCol w="2714861"/>
                <a:gridCol w="2530453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Параметр льготного кредита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Краткосрочное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кредитование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Инвестиционное кредитование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Примечание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Максимальный срок</a:t>
                      </a:r>
                      <a:endParaRPr lang="ru-RU" sz="1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</a:t>
                      </a:r>
                      <a:r>
                        <a:rPr lang="ru-RU" sz="1400" baseline="0" dirty="0" smtClean="0"/>
                        <a:t> 1 года (включительно)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2х до 15 лет (включительно)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Кредиты</a:t>
                      </a:r>
                      <a:r>
                        <a:rPr lang="ru-RU" sz="1400" baseline="0" dirty="0" smtClean="0"/>
                        <a:t> сроком от 1 до 2х лет </a:t>
                      </a:r>
                      <a:r>
                        <a:rPr lang="ru-RU" sz="1400" u="sng" baseline="0" dirty="0" smtClean="0"/>
                        <a:t>не субсидируются</a:t>
                      </a:r>
                      <a:endParaRPr lang="ru-RU" sz="1400" u="sng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Цель</a:t>
                      </a:r>
                      <a:endParaRPr lang="ru-RU" sz="1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развитие </a:t>
                      </a:r>
                      <a:r>
                        <a:rPr lang="ru-RU" sz="1400" dirty="0" smtClean="0"/>
                        <a:t>растениеводства, животноводства, и переработки продукции растениеводства и животноводства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развитие растениеводства, животноводства, и переработки продукции растениеводства и животноводства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Конкретный перечень утверждается Минсельхозом России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5388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Валюта</a:t>
                      </a:r>
                      <a:endParaRPr lang="ru-RU" sz="1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Рубли РФ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Рубли РФ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Сумма</a:t>
                      </a:r>
                      <a:endParaRPr lang="ru-RU" sz="1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Максимальный лимит на заемщика одного уполномоченного банка – не более 1 </a:t>
                      </a:r>
                      <a:r>
                        <a:rPr lang="ru-RU" sz="1400" dirty="0" err="1" smtClean="0"/>
                        <a:t>млрд.руб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 ограничения по сумме на реализацию 1-го</a:t>
                      </a:r>
                      <a:r>
                        <a:rPr lang="ru-RU" sz="1400" baseline="0" dirty="0" smtClean="0"/>
                        <a:t> инвестиционного проекта заемщика  одного  уполномоченного банка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9911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Форма кредитования</a:t>
                      </a:r>
                      <a:endParaRPr lang="ru-RU" sz="1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Кредит, кредитная линия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Кредит, кредитная линия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4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9100" y="525066"/>
            <a:ext cx="5842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Общие требования к получателям льготных кредитов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1543050"/>
            <a:ext cx="9296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получения льготного кредита заемщик должен удовлетворять следующим </a:t>
            </a:r>
            <a:r>
              <a:rPr lang="ru-RU" b="1" u="sng" dirty="0" smtClean="0"/>
              <a:t>общим </a:t>
            </a:r>
            <a:r>
              <a:rPr lang="ru-RU" b="1" dirty="0" smtClean="0"/>
              <a:t>условиям: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 smtClean="0"/>
              <a:t>не находиться в </a:t>
            </a:r>
            <a:r>
              <a:rPr lang="ru-RU" dirty="0" smtClean="0"/>
              <a:t>процессе реорганизации, ликвидации и не иметь ограничений на осуществление хозяйственной деятельности</a:t>
            </a:r>
            <a:endParaRPr lang="ru-RU" dirty="0" smtClean="0"/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 smtClean="0"/>
              <a:t>иметь (обладать) статус(ом) налогового резидента РФ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 smtClean="0"/>
              <a:t>быть зарегистрированным на территории РФ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 smtClean="0"/>
              <a:t>отсутствие возбужденного производства по делу о несостоятельности (банкротстве)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dirty="0" smtClean="0"/>
              <a:t>отсутствие просроченной (неурегулированной) задолженности по налогам, сборам и иным обязательным платежам в бюджет и во внебюджетные </a:t>
            </a:r>
            <a:r>
              <a:rPr lang="ru-RU" dirty="0" smtClean="0"/>
              <a:t>фонды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49" y="5324475"/>
            <a:ext cx="8867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ВАЖНО! </a:t>
            </a:r>
            <a:r>
              <a:rPr lang="ru-RU" dirty="0" smtClean="0"/>
              <a:t>Потенциальный заемщик должен удовлетворять также требованиям уполномоченного банка в соответствии с его внутренними нормативными документами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3375" y="516732"/>
            <a:ext cx="5842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Укрупненная последовательность шагов процесса льготного кредитования </a:t>
            </a:r>
            <a:endParaRPr lang="en-US" sz="2000" b="1" dirty="0">
              <a:solidFill>
                <a:srgbClr val="0066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04140" y="1571624"/>
            <a:ext cx="9435184" cy="4505325"/>
            <a:chOff x="419100" y="1781174"/>
            <a:chExt cx="9435184" cy="4505325"/>
          </a:xfrm>
        </p:grpSpPr>
        <p:sp>
          <p:nvSpPr>
            <p:cNvPr id="2" name="Пятиугольник 1"/>
            <p:cNvSpPr/>
            <p:nvPr/>
          </p:nvSpPr>
          <p:spPr>
            <a:xfrm>
              <a:off x="419100" y="1781174"/>
              <a:ext cx="3013990" cy="1419225"/>
            </a:xfrm>
            <a:prstGeom prst="homePlate">
              <a:avLst/>
            </a:prstGeom>
            <a:gradFill flip="none" rotWithShape="1">
              <a:gsLst>
                <a:gs pos="0">
                  <a:schemeClr val="accent3"/>
                </a:gs>
                <a:gs pos="39999">
                  <a:schemeClr val="accent3"/>
                </a:gs>
                <a:gs pos="70000">
                  <a:srgbClr val="92D050"/>
                </a:gs>
                <a:gs pos="100000">
                  <a:srgbClr val="92D050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Прием банком документов, проверка соответствия условиям Программы льготного кредитования, принятие решения о кредитовании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Пятиугольник 7"/>
            <p:cNvSpPr/>
            <p:nvPr/>
          </p:nvSpPr>
          <p:spPr>
            <a:xfrm>
              <a:off x="3433090" y="1781175"/>
              <a:ext cx="2895600" cy="1419224"/>
            </a:xfrm>
            <a:prstGeom prst="homePlate">
              <a:avLst/>
            </a:prstGeom>
            <a:gradFill flip="none" rotWithShape="1">
              <a:gsLst>
                <a:gs pos="0">
                  <a:schemeClr val="accent3"/>
                </a:gs>
                <a:gs pos="39999">
                  <a:schemeClr val="accent3"/>
                </a:gs>
                <a:gs pos="70000">
                  <a:srgbClr val="92D050"/>
                </a:gs>
                <a:gs pos="100000">
                  <a:srgbClr val="92D050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Включение банком потенциального </a:t>
              </a:r>
              <a:r>
                <a:rPr lang="ru-RU" sz="1400" dirty="0" smtClean="0">
                  <a:solidFill>
                    <a:schemeClr val="tx1"/>
                  </a:solidFill>
                </a:rPr>
                <a:t>заемщика </a:t>
              </a:r>
              <a:r>
                <a:rPr lang="ru-RU" sz="1400" dirty="0">
                  <a:solidFill>
                    <a:schemeClr val="tx1"/>
                  </a:solidFill>
                </a:rPr>
                <a:t>в Реестр потенциальных заемщиков, направление реестра в Минсельхоз России </a:t>
              </a:r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6328689" y="1790700"/>
              <a:ext cx="3525595" cy="1485900"/>
            </a:xfrm>
            <a:prstGeom prst="homePlate">
              <a:avLst/>
            </a:prstGeom>
            <a:gradFill flip="none" rotWithShape="1">
              <a:gsLst>
                <a:gs pos="0">
                  <a:schemeClr val="accent3"/>
                </a:gs>
                <a:gs pos="39999">
                  <a:schemeClr val="accent3"/>
                </a:gs>
                <a:gs pos="70000">
                  <a:srgbClr val="92D050"/>
                </a:gs>
                <a:gs pos="100000">
                  <a:srgbClr val="92D050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Направление в банк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подтвержде</a:t>
              </a:r>
              <a:r>
                <a:rPr lang="ru-RU" sz="1400" dirty="0" smtClean="0">
                  <a:solidFill>
                    <a:schemeClr val="tx1"/>
                  </a:solidFill>
                </a:rPr>
                <a:t>-</a:t>
              </a:r>
            </a:p>
            <a:p>
              <a:pPr algn="ctr"/>
              <a:r>
                <a:rPr lang="ru-RU" sz="1400" dirty="0" err="1" smtClean="0">
                  <a:solidFill>
                    <a:schemeClr val="tx1"/>
                  </a:solidFill>
                </a:rPr>
                <a:t>ния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</a:rPr>
                <a:t>Минсельхоза </a:t>
              </a:r>
              <a:r>
                <a:rPr lang="ru-RU" sz="1400" dirty="0">
                  <a:solidFill>
                    <a:schemeClr val="tx1"/>
                  </a:solidFill>
                </a:rPr>
                <a:t>России </a:t>
              </a:r>
              <a:r>
                <a:rPr lang="ru-RU" sz="1400" dirty="0" smtClean="0">
                  <a:solidFill>
                    <a:schemeClr val="tx1"/>
                  </a:solidFill>
                </a:rPr>
                <a:t>о включении заемщика в Реестр заемщиков, достаточности </a:t>
              </a:r>
              <a:r>
                <a:rPr lang="ru-RU" sz="1400" dirty="0">
                  <a:solidFill>
                    <a:schemeClr val="tx1"/>
                  </a:solidFill>
                </a:rPr>
                <a:t>лимитов бюджетных ассигнований, соответствие целей льготного кредита Программе льготного кредитования</a:t>
              </a:r>
            </a:p>
          </p:txBody>
        </p:sp>
        <p:sp>
          <p:nvSpPr>
            <p:cNvPr id="10" name="Пятиугольник 9"/>
            <p:cNvSpPr/>
            <p:nvPr/>
          </p:nvSpPr>
          <p:spPr>
            <a:xfrm>
              <a:off x="419100" y="3381375"/>
              <a:ext cx="3013990" cy="1333500"/>
            </a:xfrm>
            <a:prstGeom prst="homePlate">
              <a:avLst/>
            </a:prstGeom>
            <a:gradFill flip="none" rotWithShape="1">
              <a:gsLst>
                <a:gs pos="0">
                  <a:schemeClr val="accent3"/>
                </a:gs>
                <a:gs pos="39999">
                  <a:schemeClr val="accent3"/>
                </a:gs>
                <a:gs pos="70000">
                  <a:srgbClr val="92D050"/>
                </a:gs>
                <a:gs pos="100000">
                  <a:srgbClr val="92D050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Включение </a:t>
              </a:r>
              <a:r>
                <a:rPr lang="ru-RU" sz="1400" dirty="0" smtClean="0">
                  <a:solidFill>
                    <a:schemeClr val="tx1"/>
                  </a:solidFill>
                </a:rPr>
                <a:t>банком заемщика </a:t>
              </a:r>
              <a:r>
                <a:rPr lang="ru-RU" sz="1400" dirty="0" smtClean="0">
                  <a:solidFill>
                    <a:schemeClr val="tx1"/>
                  </a:solidFill>
                </a:rPr>
                <a:t>в </a:t>
              </a:r>
              <a:r>
                <a:rPr lang="ru-RU" sz="1400" dirty="0">
                  <a:solidFill>
                    <a:schemeClr val="tx1"/>
                  </a:solidFill>
                </a:rPr>
                <a:t>Реестр заемщиков. </a:t>
              </a:r>
            </a:p>
          </p:txBody>
        </p:sp>
        <p:sp>
          <p:nvSpPr>
            <p:cNvPr id="11" name="Пятиугольник 10"/>
            <p:cNvSpPr/>
            <p:nvPr/>
          </p:nvSpPr>
          <p:spPr>
            <a:xfrm>
              <a:off x="3433090" y="3381375"/>
              <a:ext cx="2895600" cy="1333500"/>
            </a:xfrm>
            <a:prstGeom prst="homePlate">
              <a:avLst/>
            </a:prstGeom>
            <a:gradFill flip="none" rotWithShape="1">
              <a:gsLst>
                <a:gs pos="0">
                  <a:schemeClr val="accent3"/>
                </a:gs>
                <a:gs pos="39999">
                  <a:schemeClr val="accent3"/>
                </a:gs>
                <a:gs pos="70000">
                  <a:srgbClr val="92D050"/>
                </a:gs>
                <a:gs pos="100000">
                  <a:srgbClr val="92D050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Заключение между </a:t>
              </a:r>
            </a:p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банком и заемщиком льготного кредитного договора. Предоставление денежных средств</a:t>
              </a: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6328690" y="3381375"/>
              <a:ext cx="3439870" cy="1333500"/>
            </a:xfrm>
            <a:prstGeom prst="homePlate">
              <a:avLst/>
            </a:prstGeom>
            <a:gradFill flip="none" rotWithShape="1">
              <a:gsLst>
                <a:gs pos="0">
                  <a:schemeClr val="accent3"/>
                </a:gs>
                <a:gs pos="39999">
                  <a:schemeClr val="accent3"/>
                </a:gs>
                <a:gs pos="70000">
                  <a:srgbClr val="92D050"/>
                </a:gs>
                <a:gs pos="100000">
                  <a:srgbClr val="92D050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Уплата заемщиком процентов по льготной ставке (не более 5% годовых</a:t>
              </a:r>
              <a:r>
                <a:rPr lang="ru-RU" sz="1400" dirty="0" smtClean="0">
                  <a:solidFill>
                    <a:schemeClr val="tx1"/>
                  </a:solidFill>
                </a:rPr>
                <a:t>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ятиугольник 12"/>
            <p:cNvSpPr/>
            <p:nvPr/>
          </p:nvSpPr>
          <p:spPr>
            <a:xfrm>
              <a:off x="2054682" y="4924424"/>
              <a:ext cx="3013990" cy="1333500"/>
            </a:xfrm>
            <a:prstGeom prst="homePlate">
              <a:avLst/>
            </a:prstGeom>
            <a:gradFill flip="none" rotWithShape="1">
              <a:gsLst>
                <a:gs pos="0">
                  <a:schemeClr val="accent3"/>
                </a:gs>
                <a:gs pos="39999">
                  <a:schemeClr val="accent3"/>
                </a:gs>
                <a:gs pos="70000">
                  <a:srgbClr val="92D050"/>
                </a:gs>
                <a:gs pos="100000">
                  <a:srgbClr val="92D050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Формирование банком </a:t>
              </a:r>
            </a:p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реестра льготных кредитных договоров и </a:t>
              </a:r>
              <a:r>
                <a:rPr lang="ru-RU" sz="1400" dirty="0" smtClean="0">
                  <a:solidFill>
                    <a:schemeClr val="tx1"/>
                  </a:solidFill>
                </a:rPr>
                <a:t>заявления </a:t>
              </a:r>
              <a:r>
                <a:rPr lang="ru-RU" sz="1400" dirty="0">
                  <a:solidFill>
                    <a:schemeClr val="tx1"/>
                  </a:solidFill>
                </a:rPr>
                <a:t>на получение субсидии. Направление </a:t>
              </a:r>
              <a:r>
                <a:rPr lang="ru-RU" sz="1400" dirty="0" smtClean="0">
                  <a:solidFill>
                    <a:schemeClr val="tx1"/>
                  </a:solidFill>
                </a:rPr>
                <a:t>заявления </a:t>
              </a:r>
              <a:r>
                <a:rPr lang="ru-RU" sz="1400" dirty="0">
                  <a:solidFill>
                    <a:schemeClr val="tx1"/>
                  </a:solidFill>
                </a:rPr>
                <a:t>в Минсельхоз России</a:t>
              </a: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5138064" y="4952999"/>
              <a:ext cx="3011245" cy="1333500"/>
            </a:xfrm>
            <a:prstGeom prst="homePlate">
              <a:avLst/>
            </a:prstGeom>
            <a:gradFill flip="none" rotWithShape="1">
              <a:gsLst>
                <a:gs pos="0">
                  <a:schemeClr val="accent3"/>
                </a:gs>
                <a:gs pos="39999">
                  <a:schemeClr val="accent3"/>
                </a:gs>
                <a:gs pos="70000">
                  <a:srgbClr val="92D050"/>
                </a:gs>
                <a:gs pos="100000">
                  <a:srgbClr val="92D050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  Рассмотрение Минсельхозом России требования банка. </a:t>
              </a:r>
              <a:r>
                <a:rPr lang="ru-RU" sz="1400" dirty="0" smtClean="0">
                  <a:solidFill>
                    <a:schemeClr val="tx1"/>
                  </a:solidFill>
                </a:rPr>
                <a:t>Подтверждением  и перечисление </a:t>
              </a:r>
              <a:r>
                <a:rPr lang="ru-RU" sz="1400" dirty="0">
                  <a:solidFill>
                    <a:schemeClr val="tx1"/>
                  </a:solidFill>
                </a:rPr>
                <a:t>суммы субсидии на к/с банка</a:t>
              </a:r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419100" y="1790934"/>
              <a:ext cx="257175" cy="257175"/>
            </a:xfrm>
            <a:prstGeom prst="flowChartConnector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3433090" y="1781175"/>
              <a:ext cx="257175" cy="257175"/>
            </a:xfrm>
            <a:prstGeom prst="flowChartConnector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6328690" y="1804987"/>
              <a:ext cx="257175" cy="257175"/>
            </a:xfrm>
            <a:prstGeom prst="flowChartConnector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419100" y="3381375"/>
              <a:ext cx="257175" cy="257175"/>
            </a:xfrm>
            <a:prstGeom prst="flowChartConnector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3433089" y="3381375"/>
              <a:ext cx="257175" cy="257175"/>
            </a:xfrm>
            <a:prstGeom prst="flowChartConnector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6328689" y="3381375"/>
              <a:ext cx="257175" cy="257175"/>
            </a:xfrm>
            <a:prstGeom prst="flowChartConnector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6</a:t>
              </a:r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2054682" y="4924424"/>
              <a:ext cx="257175" cy="257175"/>
            </a:xfrm>
            <a:prstGeom prst="flowChartConnector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7</a:t>
              </a:r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5138065" y="4953000"/>
              <a:ext cx="257175" cy="257175"/>
            </a:xfrm>
            <a:prstGeom prst="flowChartConnector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8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3910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3375" y="516732"/>
            <a:ext cx="5842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Приостановление и прекращение субсидирования (1/2)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1343709"/>
            <a:ext cx="848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течение срока действия льготного кредитного договора </a:t>
            </a:r>
            <a:r>
              <a:rPr lang="ru-RU" u="sng" dirty="0" smtClean="0">
                <a:solidFill>
                  <a:srgbClr val="FF0000"/>
                </a:solidFill>
              </a:rPr>
              <a:t>субсидирование уполномоченных банков может быть приостановлено</a:t>
            </a:r>
            <a:r>
              <a:rPr lang="ru-RU" u="sng" dirty="0" smtClean="0"/>
              <a:t> </a:t>
            </a:r>
            <a:endParaRPr lang="ru-RU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25256"/>
              </p:ext>
            </p:extLst>
          </p:nvPr>
        </p:nvGraphicFramePr>
        <p:xfrm>
          <a:off x="531812" y="2189163"/>
          <a:ext cx="908843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8313"/>
                <a:gridCol w="2486025"/>
                <a:gridCol w="2324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Основание приостановления субсидирования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Срок приостановления субсидирования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Последствия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для заемщика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Неудовлетворение заемщиком общих требований к заемщикам (Слайд 5) или требованиям уполномоченного банка</a:t>
                      </a:r>
                      <a:endParaRPr lang="ru-RU" sz="1400" b="1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</a:t>
                      </a:r>
                      <a:r>
                        <a:rPr lang="ru-RU" sz="1400" baseline="0" dirty="0" smtClean="0"/>
                        <a:t> момента полного </a:t>
                      </a:r>
                      <a:r>
                        <a:rPr lang="ru-RU" sz="1400" baseline="0" dirty="0" smtClean="0"/>
                        <a:t>устранения нарушений заемщиком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период приостановления субсидирования</a:t>
                      </a:r>
                      <a:r>
                        <a:rPr lang="ru-RU" sz="1400" baseline="0" dirty="0" smtClean="0"/>
                        <a:t> банк увеличивает процентную ставку по кредитному договору до рыночного уровня**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Наличие </a:t>
                      </a:r>
                      <a:r>
                        <a:rPr lang="ru-RU" sz="1400" b="1" dirty="0" smtClean="0"/>
                        <a:t>просроченной (неурегулированной) задолженности по налогам, сборам и иным обязательным платежам в бюджет и во внебюджетные фонды сроком более 90 календарных </a:t>
                      </a:r>
                      <a:r>
                        <a:rPr lang="ru-RU" sz="1400" b="1" dirty="0" smtClean="0"/>
                        <a:t>дней*</a:t>
                      </a:r>
                      <a:endParaRPr lang="ru-RU" sz="1400" b="1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момента уплаты (урегулирования) заемщиком задолженности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3875" y="5248959"/>
            <a:ext cx="887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- за исключением случая (случаев) возникновения просроченных платежей по основному </a:t>
            </a:r>
            <a:r>
              <a:rPr lang="ru-RU" sz="1200" dirty="0" smtClean="0"/>
              <a:t>долгу </a:t>
            </a:r>
            <a:r>
              <a:rPr lang="ru-RU" sz="1200" dirty="0" smtClean="0"/>
              <a:t>и (или) процентам в течение последних 180 календарных дней продолжительностью (общей продолжительностью) </a:t>
            </a:r>
            <a:r>
              <a:rPr lang="ru-RU" sz="1200" b="1" u="sng" dirty="0" smtClean="0"/>
              <a:t>до</a:t>
            </a:r>
            <a:r>
              <a:rPr lang="ru-RU" sz="1200" dirty="0" smtClean="0"/>
              <a:t> 90 календарных дней включительно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3875" y="5933390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** - здесь и далее по тексту под понятием «рыночный уровень процентной ставки» понимается процентная ставка по кредитному договору, которую бы банк установил без учета субсидии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292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3375" y="516732"/>
            <a:ext cx="5842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Приостановление и прекращение субсидирования (2/2)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1343709"/>
            <a:ext cx="848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течение срока действия льготного кредитного договора </a:t>
            </a:r>
            <a:r>
              <a:rPr lang="ru-RU" u="sng" dirty="0" smtClean="0">
                <a:solidFill>
                  <a:srgbClr val="FF0000"/>
                </a:solidFill>
              </a:rPr>
              <a:t>субсидирование уполномоченных банко</a:t>
            </a:r>
            <a:r>
              <a:rPr lang="ru-RU" u="sng" dirty="0">
                <a:solidFill>
                  <a:srgbClr val="FF0000"/>
                </a:solidFill>
              </a:rPr>
              <a:t>в</a:t>
            </a:r>
            <a:r>
              <a:rPr lang="ru-RU" u="sng" dirty="0" smtClean="0">
                <a:solidFill>
                  <a:srgbClr val="FF0000"/>
                </a:solidFill>
              </a:rPr>
              <a:t> может быть прекращено </a:t>
            </a:r>
            <a:endParaRPr lang="ru-RU" u="sng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70108"/>
              </p:ext>
            </p:extLst>
          </p:nvPr>
        </p:nvGraphicFramePr>
        <p:xfrm>
          <a:off x="531812" y="2057402"/>
          <a:ext cx="8688388" cy="3242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602"/>
                <a:gridCol w="3816786"/>
              </a:tblGrid>
              <a:tr h="51581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Основание прекращения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субсидирования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Последствия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для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заемщика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367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Нарушение заемщиком целей использования</a:t>
                      </a:r>
                      <a:r>
                        <a:rPr lang="ru-RU" sz="1400" b="1" baseline="0" dirty="0" smtClean="0"/>
                        <a:t> льготного кредита </a:t>
                      </a:r>
                      <a:endParaRPr lang="ru-RU" sz="1400" b="1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Банк увеличивает процентную ставку по кредитному договору</a:t>
                      </a:r>
                      <a:r>
                        <a:rPr lang="ru-RU" sz="1400" baseline="0" dirty="0" smtClean="0"/>
                        <a:t> до рыночного уровня</a:t>
                      </a:r>
                      <a:endParaRPr lang="ru-RU" sz="1400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593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Пролонгация</a:t>
                      </a:r>
                      <a:r>
                        <a:rPr lang="ru-RU" sz="1400" b="1" baseline="0" dirty="0" smtClean="0"/>
                        <a:t> окончательного срока по кредитному договору</a:t>
                      </a:r>
                      <a:endParaRPr lang="ru-RU" sz="14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543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Недостаток </a:t>
                      </a:r>
                      <a:r>
                        <a:rPr lang="ru-RU" sz="1400" b="1" dirty="0" smtClean="0"/>
                        <a:t>бюджетных ассигнований и лимитов бюджетных обязательств</a:t>
                      </a:r>
                      <a:endParaRPr lang="ru-RU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Банк увеличивает процентную ставку по кредитному договору на величину Ключевой ставки Банка России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0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190087" y="1238250"/>
            <a:ext cx="7506626" cy="1400175"/>
          </a:xfrm>
          <a:prstGeom prst="rect">
            <a:avLst/>
          </a:prstGeom>
          <a:solidFill>
            <a:srgbClr val="FFE48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3375" y="4219575"/>
            <a:ext cx="9191625" cy="981018"/>
          </a:xfrm>
          <a:prstGeom prst="rect">
            <a:avLst/>
          </a:prstGeom>
          <a:solidFill>
            <a:srgbClr val="CCE9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80562" y="3009899"/>
            <a:ext cx="7506626" cy="857251"/>
          </a:xfrm>
          <a:prstGeom prst="rect">
            <a:avLst/>
          </a:prstGeom>
          <a:solidFill>
            <a:srgbClr val="CCE9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375" y="516732"/>
            <a:ext cx="5842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Получатели </a:t>
            </a: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льготных кредитов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2706" y="1617049"/>
            <a:ext cx="1634745" cy="888025"/>
          </a:xfrm>
          <a:prstGeom prst="rect">
            <a:avLst/>
          </a:prstGeom>
          <a:solidFill>
            <a:srgbClr val="FFC3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557196" y="2705102"/>
            <a:ext cx="590941" cy="274958"/>
          </a:xfrm>
          <a:prstGeom prst="downArrow">
            <a:avLst/>
          </a:prstGeom>
          <a:solidFill>
            <a:srgbClr val="FFE48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46928" y="3362325"/>
            <a:ext cx="3136443" cy="41910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39999">
                <a:schemeClr val="accent3"/>
              </a:gs>
              <a:gs pos="70000">
                <a:srgbClr val="92D050"/>
              </a:gs>
              <a:gs pos="100000">
                <a:srgbClr val="92D050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92707" y="3362326"/>
            <a:ext cx="3136443" cy="4191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39999">
                <a:schemeClr val="accent3"/>
              </a:gs>
              <a:gs pos="70000">
                <a:srgbClr val="92D050"/>
              </a:gs>
              <a:gs pos="100000">
                <a:srgbClr val="92D050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43360" y="4552949"/>
            <a:ext cx="2018614" cy="457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39999">
                <a:schemeClr val="accent3"/>
              </a:gs>
              <a:gs pos="70000">
                <a:srgbClr val="92D050"/>
              </a:gs>
              <a:gs pos="100000">
                <a:srgbClr val="92D050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переработка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6725" y="4552950"/>
            <a:ext cx="2018614" cy="457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39999">
                <a:schemeClr val="accent3"/>
              </a:gs>
              <a:gs pos="70000">
                <a:srgbClr val="92D050"/>
              </a:gs>
              <a:gs pos="100000">
                <a:srgbClr val="92D050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31106" y="4552950"/>
            <a:ext cx="2018614" cy="457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39999">
                <a:schemeClr val="accent3"/>
              </a:gs>
              <a:gs pos="70000">
                <a:srgbClr val="92D050"/>
              </a:gs>
              <a:gs pos="100000">
                <a:srgbClr val="92D050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Последующая переработка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82410" y="4552950"/>
            <a:ext cx="2018614" cy="457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39999">
                <a:schemeClr val="accent3"/>
              </a:gs>
              <a:gs pos="70000">
                <a:srgbClr val="92D050"/>
              </a:gs>
              <a:gs pos="100000">
                <a:srgbClr val="92D050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5844941" y="2705100"/>
            <a:ext cx="590941" cy="274958"/>
          </a:xfrm>
          <a:prstGeom prst="downArrow">
            <a:avLst/>
          </a:prstGeom>
          <a:solidFill>
            <a:srgbClr val="FFE48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6757" y="3009900"/>
            <a:ext cx="354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Отраслевая принадлежность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51771" y="4152898"/>
            <a:ext cx="250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1180561" y="3905251"/>
            <a:ext cx="590941" cy="280111"/>
          </a:xfrm>
          <a:prstGeom prst="downArrow">
            <a:avLst/>
          </a:prstGeom>
          <a:solidFill>
            <a:srgbClr val="CCE9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8096246" y="3905250"/>
            <a:ext cx="590941" cy="280111"/>
          </a:xfrm>
          <a:prstGeom prst="downArrow">
            <a:avLst/>
          </a:prstGeom>
          <a:solidFill>
            <a:srgbClr val="CCE9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5844942" y="3901362"/>
            <a:ext cx="590941" cy="280111"/>
          </a:xfrm>
          <a:prstGeom prst="downArrow">
            <a:avLst/>
          </a:prstGeom>
          <a:solidFill>
            <a:srgbClr val="CCE9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3557196" y="3905251"/>
            <a:ext cx="590941" cy="280111"/>
          </a:xfrm>
          <a:prstGeom prst="downArrow">
            <a:avLst/>
          </a:prstGeom>
          <a:solidFill>
            <a:srgbClr val="CCE9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333375" y="5381625"/>
            <a:ext cx="9191625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64960" y="1219200"/>
            <a:ext cx="301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Субъекты кредитования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98629" y="1617049"/>
            <a:ext cx="1592034" cy="888025"/>
          </a:xfrm>
          <a:prstGeom prst="rect">
            <a:avLst/>
          </a:prstGeom>
          <a:solidFill>
            <a:srgbClr val="FFC3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ИП-Главы КФХ)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019332" y="1617049"/>
            <a:ext cx="1651220" cy="888025"/>
          </a:xfrm>
          <a:prstGeom prst="rect">
            <a:avLst/>
          </a:prstGeom>
          <a:solidFill>
            <a:srgbClr val="FFC3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891337" y="1617049"/>
            <a:ext cx="1592034" cy="888025"/>
          </a:xfrm>
          <a:prstGeom prst="rect">
            <a:avLst/>
          </a:prstGeom>
          <a:solidFill>
            <a:srgbClr val="FFC3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33375" y="5467350"/>
            <a:ext cx="6934197" cy="904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85725">
              <a:tabLst>
                <a:tab pos="180975" algn="l"/>
              </a:tabLst>
            </a:pP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 не распространяется на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 indent="-276225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СКПК</a:t>
            </a:r>
            <a:endParaRPr lang="ru-R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276225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Предприятия, занимающиеся рыболовством и рыбоводством</a:t>
            </a: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EXTBOX" val="Раздел &quot;Арх&quot;. - обновить (количество слайдов сохраняется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9_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0_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RUS Pre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RUS Pre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1_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A1CD24D4DFF4CA01DEA3D697E055C" ma:contentTypeVersion="0" ma:contentTypeDescription="Create a new document." ma:contentTypeScope="" ma:versionID="62e1661a241f1aaf9caacf90a199d5d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B3996E-C9F6-4ED8-8ACE-5FCB64E8F14A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448785-14A0-4236-B398-8AC13AC238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73881-8E28-4DD3-A366-1A96BCAEE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124575</TotalTime>
  <Words>1911</Words>
  <Application>Microsoft Office PowerPoint</Application>
  <PresentationFormat>Лист A4 (210x297 мм)</PresentationFormat>
  <Paragraphs>226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RUS Presi Template</vt:lpstr>
      <vt:lpstr>9_RUS Presi Template</vt:lpstr>
      <vt:lpstr>10_RUS Presi Template</vt:lpstr>
      <vt:lpstr>2_RUS Presi Template</vt:lpstr>
      <vt:lpstr>3_RUS Presi Template</vt:lpstr>
      <vt:lpstr>11_RUS Presi Template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Accenture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meeting Week 7 20110725</dc:title>
  <dc:creator>ilya.sirota@accenture.com</dc:creator>
  <cp:lastModifiedBy>Рокина Наталья Юрьевна</cp:lastModifiedBy>
  <cp:revision>5513</cp:revision>
  <cp:lastPrinted>2017-01-13T15:43:00Z</cp:lastPrinted>
  <dcterms:created xsi:type="dcterms:W3CDTF">2010-08-24T16:42:52Z</dcterms:created>
  <dcterms:modified xsi:type="dcterms:W3CDTF">2017-01-13T15:50:17Z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0x010100026A1CD24D4DFF4CA01DEA3D697E055C</vt:lpwstr>
  </property>
  <property fmtid="{D5CDD505-2E9C-101B-9397-08002B2CF9AE}" pid="3" name="_NewReviewCycle">
    <vt:lpwstr/>
  </property>
</Properties>
</file>